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7" r:id="rId3"/>
    <p:sldId id="258" r:id="rId4"/>
    <p:sldId id="257" r:id="rId5"/>
    <p:sldId id="262" r:id="rId6"/>
    <p:sldId id="259" r:id="rId7"/>
    <p:sldId id="260" r:id="rId8"/>
    <p:sldId id="268" r:id="rId9"/>
    <p:sldId id="261" r:id="rId10"/>
    <p:sldId id="263" r:id="rId11"/>
    <p:sldId id="269" r:id="rId12"/>
    <p:sldId id="264" r:id="rId13"/>
    <p:sldId id="266" r:id="rId14"/>
    <p:sldId id="265" r:id="rId15"/>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1443" autoAdjust="0"/>
  </p:normalViewPr>
  <p:slideViewPr>
    <p:cSldViewPr snapToGrid="0">
      <p:cViewPr varScale="1">
        <p:scale>
          <a:sx n="73" d="100"/>
          <a:sy n="73" d="100"/>
        </p:scale>
        <p:origin x="61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D00D469A-5583-4CEF-A1BB-55248FF7E046}" type="datetimeFigureOut">
              <a:rPr lang="en-US" smtClean="0"/>
              <a:t>4/2/2014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610C853E-488B-468C-8B68-18ECD192240F}" type="slidenum">
              <a:rPr lang="en-US" smtClean="0"/>
              <a:t>‹#›</a:t>
            </a:fld>
            <a:endParaRPr lang="en-US"/>
          </a:p>
        </p:txBody>
      </p:sp>
    </p:spTree>
    <p:extLst>
      <p:ext uri="{BB962C8B-B14F-4D97-AF65-F5344CB8AC3E}">
        <p14:creationId xmlns:p14="http://schemas.microsoft.com/office/powerpoint/2010/main" val="1373531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0C853E-488B-468C-8B68-18ECD192240F}" type="slidenum">
              <a:rPr lang="en-US" smtClean="0"/>
              <a:t>1</a:t>
            </a:fld>
            <a:endParaRPr lang="en-US"/>
          </a:p>
        </p:txBody>
      </p:sp>
    </p:spTree>
    <p:extLst>
      <p:ext uri="{BB962C8B-B14F-4D97-AF65-F5344CB8AC3E}">
        <p14:creationId xmlns:p14="http://schemas.microsoft.com/office/powerpoint/2010/main" val="3808707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a:t>
            </a:r>
            <a:r>
              <a:rPr lang="en-US" baseline="0" dirty="0" smtClean="0"/>
              <a:t> </a:t>
            </a:r>
            <a:r>
              <a:rPr lang="en-US" baseline="0" dirty="0" err="1" smtClean="0"/>
              <a:t>Argyre</a:t>
            </a:r>
            <a:r>
              <a:rPr lang="en-US" baseline="0" dirty="0" smtClean="0"/>
              <a:t> impact basin. Note the severe degradation of the crater wall. The Southern mountains (the </a:t>
            </a:r>
            <a:r>
              <a:rPr lang="en-US" baseline="0" dirty="0" err="1" smtClean="0"/>
              <a:t>Charitum</a:t>
            </a:r>
            <a:r>
              <a:rPr lang="en-US" baseline="0" dirty="0" smtClean="0"/>
              <a:t> Mountains) within the blue box is the focus of my study. I will be sharing images and data from 3 regions within the mountain range; these are highlighted by the black boxes. These regions were chosen as examples of the features that can be seen throughout the landscape.</a:t>
            </a:r>
            <a:endParaRPr lang="en-US" dirty="0"/>
          </a:p>
        </p:txBody>
      </p:sp>
      <p:sp>
        <p:nvSpPr>
          <p:cNvPr id="4" name="Slide Number Placeholder 3"/>
          <p:cNvSpPr>
            <a:spLocks noGrp="1"/>
          </p:cNvSpPr>
          <p:nvPr>
            <p:ph type="sldNum" sz="quarter" idx="10"/>
          </p:nvPr>
        </p:nvSpPr>
        <p:spPr/>
        <p:txBody>
          <a:bodyPr/>
          <a:lstStyle/>
          <a:p>
            <a:fld id="{610C853E-488B-468C-8B68-18ECD192240F}" type="slidenum">
              <a:rPr lang="en-US" smtClean="0"/>
              <a:t>6</a:t>
            </a:fld>
            <a:endParaRPr lang="en-US"/>
          </a:p>
        </p:txBody>
      </p:sp>
    </p:spTree>
    <p:extLst>
      <p:ext uri="{BB962C8B-B14F-4D97-AF65-F5344CB8AC3E}">
        <p14:creationId xmlns:p14="http://schemas.microsoft.com/office/powerpoint/2010/main" val="512691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Southwest</a:t>
            </a:r>
            <a:r>
              <a:rPr lang="en-US" baseline="0" dirty="0" smtClean="0"/>
              <a:t> </a:t>
            </a:r>
            <a:r>
              <a:rPr lang="en-US" baseline="0" dirty="0" err="1" smtClean="0"/>
              <a:t>Argyre</a:t>
            </a:r>
            <a:r>
              <a:rPr lang="en-US" baseline="0" dirty="0" smtClean="0"/>
              <a:t> moraine candidate. The gradient of the valley is from high on the left to low on the right. This formation extends up the valley to the West. Possible valley formation was tectonic relating to the initial impact (cite: </a:t>
            </a:r>
            <a:r>
              <a:rPr lang="en-US" baseline="0" dirty="0" err="1" smtClean="0"/>
              <a:t>Kargel</a:t>
            </a:r>
            <a:r>
              <a:rPr lang="en-US" baseline="0" dirty="0" smtClean="0"/>
              <a:t>), and further deepening/modification from glacial action. Note the flow-like lobes of the furthest down valley part of the feature. Terminal moraines, recording a recession event? Stagnation deposition? Sunlight direction from the North.</a:t>
            </a:r>
            <a:endParaRPr lang="en-US" dirty="0"/>
          </a:p>
        </p:txBody>
      </p:sp>
      <p:sp>
        <p:nvSpPr>
          <p:cNvPr id="4" name="Slide Number Placeholder 3"/>
          <p:cNvSpPr>
            <a:spLocks noGrp="1"/>
          </p:cNvSpPr>
          <p:nvPr>
            <p:ph type="sldNum" sz="quarter" idx="10"/>
          </p:nvPr>
        </p:nvSpPr>
        <p:spPr/>
        <p:txBody>
          <a:bodyPr/>
          <a:lstStyle/>
          <a:p>
            <a:fld id="{610C853E-488B-468C-8B68-18ECD192240F}" type="slidenum">
              <a:rPr lang="en-US" smtClean="0"/>
              <a:t>7</a:t>
            </a:fld>
            <a:endParaRPr lang="en-US"/>
          </a:p>
        </p:txBody>
      </p:sp>
    </p:spTree>
    <p:extLst>
      <p:ext uri="{BB962C8B-B14F-4D97-AF65-F5344CB8AC3E}">
        <p14:creationId xmlns:p14="http://schemas.microsoft.com/office/powerpoint/2010/main" val="4000530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Cross section</a:t>
            </a:r>
            <a:r>
              <a:rPr lang="en-US" baseline="0" dirty="0" smtClean="0"/>
              <a:t> of the mouth of the valley from the previous image. Note the U-shape of the valley – a hallmark of wet-based terrestrial glaciation. Elevation points or from MOLA PEDR orbit 11894. Sunlight direction from the North.</a:t>
            </a:r>
            <a:endParaRPr lang="en-US" dirty="0"/>
          </a:p>
        </p:txBody>
      </p:sp>
      <p:sp>
        <p:nvSpPr>
          <p:cNvPr id="4" name="Slide Number Placeholder 3"/>
          <p:cNvSpPr>
            <a:spLocks noGrp="1"/>
          </p:cNvSpPr>
          <p:nvPr>
            <p:ph type="sldNum" sz="quarter" idx="10"/>
          </p:nvPr>
        </p:nvSpPr>
        <p:spPr/>
        <p:txBody>
          <a:bodyPr/>
          <a:lstStyle/>
          <a:p>
            <a:fld id="{610C853E-488B-468C-8B68-18ECD192240F}" type="slidenum">
              <a:rPr lang="en-US" smtClean="0"/>
              <a:t>8</a:t>
            </a:fld>
            <a:endParaRPr lang="en-US"/>
          </a:p>
        </p:txBody>
      </p:sp>
    </p:spTree>
    <p:extLst>
      <p:ext uri="{BB962C8B-B14F-4D97-AF65-F5344CB8AC3E}">
        <p14:creationId xmlns:p14="http://schemas.microsoft.com/office/powerpoint/2010/main" val="38969845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Western</a:t>
            </a:r>
            <a:r>
              <a:rPr lang="en-US" baseline="0" dirty="0" smtClean="0"/>
              <a:t> </a:t>
            </a:r>
            <a:r>
              <a:rPr lang="en-US" baseline="0" dirty="0" err="1" smtClean="0"/>
              <a:t>Argyre</a:t>
            </a:r>
            <a:r>
              <a:rPr lang="en-US" baseline="0" dirty="0" smtClean="0"/>
              <a:t>, near the area highlighted by Banks et al. 2009. Esker candidates, streamlined formations, medial formations – streamlined formation or medial moraine. Gradient is from high on the left (W) to low on the right. Note the sinuosity of the esker-like features, their orientation down valley,  their raised relief over the surrounding landscape, and their terrestrial-like scale. Streamlined formations have been sculpted by some force, parallel to the local topography; ice is a likely candidate. Sunlight direction from the North.</a:t>
            </a:r>
            <a:endParaRPr lang="en-US" dirty="0"/>
          </a:p>
        </p:txBody>
      </p:sp>
      <p:sp>
        <p:nvSpPr>
          <p:cNvPr id="4" name="Slide Number Placeholder 3"/>
          <p:cNvSpPr>
            <a:spLocks noGrp="1"/>
          </p:cNvSpPr>
          <p:nvPr>
            <p:ph type="sldNum" sz="quarter" idx="10"/>
          </p:nvPr>
        </p:nvSpPr>
        <p:spPr/>
        <p:txBody>
          <a:bodyPr/>
          <a:lstStyle/>
          <a:p>
            <a:fld id="{610C853E-488B-468C-8B68-18ECD192240F}" type="slidenum">
              <a:rPr lang="en-US" smtClean="0"/>
              <a:t>9</a:t>
            </a:fld>
            <a:endParaRPr lang="en-US"/>
          </a:p>
        </p:txBody>
      </p:sp>
    </p:spTree>
    <p:extLst>
      <p:ext uri="{BB962C8B-B14F-4D97-AF65-F5344CB8AC3E}">
        <p14:creationId xmlns:p14="http://schemas.microsoft.com/office/powerpoint/2010/main" val="31548831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Eastern </a:t>
            </a:r>
            <a:r>
              <a:rPr lang="en-US" dirty="0" err="1" smtClean="0"/>
              <a:t>Charitum</a:t>
            </a:r>
            <a:r>
              <a:rPr lang="en-US" baseline="0" dirty="0" smtClean="0"/>
              <a:t> Montes. Possible confluence of two glaciers in the center of the image. Terminal moraine candidate from the East Is clearly evident; flow feature from the North is visible; line of contact is visible. Using MOLA PEDR data to characterize the terminal moraine candidate…</a:t>
            </a:r>
            <a:endParaRPr lang="en-US" dirty="0"/>
          </a:p>
        </p:txBody>
      </p:sp>
      <p:sp>
        <p:nvSpPr>
          <p:cNvPr id="4" name="Slide Number Placeholder 3"/>
          <p:cNvSpPr>
            <a:spLocks noGrp="1"/>
          </p:cNvSpPr>
          <p:nvPr>
            <p:ph type="sldNum" sz="quarter" idx="10"/>
          </p:nvPr>
        </p:nvSpPr>
        <p:spPr/>
        <p:txBody>
          <a:bodyPr/>
          <a:lstStyle/>
          <a:p>
            <a:fld id="{610C853E-488B-468C-8B68-18ECD192240F}" type="slidenum">
              <a:rPr lang="en-US" smtClean="0"/>
              <a:t>10</a:t>
            </a:fld>
            <a:endParaRPr lang="en-US"/>
          </a:p>
        </p:txBody>
      </p:sp>
    </p:spTree>
    <p:extLst>
      <p:ext uri="{BB962C8B-B14F-4D97-AF65-F5344CB8AC3E}">
        <p14:creationId xmlns:p14="http://schemas.microsoft.com/office/powerpoint/2010/main" val="691931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can see that</a:t>
            </a:r>
            <a:r>
              <a:rPr lang="en-US" baseline="0" dirty="0" smtClean="0"/>
              <a:t> there is a positive relief feature that corresponds to the feature documented in the CTX image. Indeed, mapping the boundary between each orbit and the edge of the terminus, one can see that the feature is convex. This is a feature that is </a:t>
            </a:r>
            <a:r>
              <a:rPr lang="en-US" baseline="0" dirty="0" err="1" smtClean="0"/>
              <a:t>geomorphically</a:t>
            </a:r>
            <a:r>
              <a:rPr lang="en-US" baseline="0" dirty="0" smtClean="0"/>
              <a:t> consistent with an actual glacier. Sunlight direction from the North.</a:t>
            </a:r>
            <a:endParaRPr lang="en-US" dirty="0"/>
          </a:p>
        </p:txBody>
      </p:sp>
      <p:sp>
        <p:nvSpPr>
          <p:cNvPr id="4" name="Slide Number Placeholder 3"/>
          <p:cNvSpPr>
            <a:spLocks noGrp="1"/>
          </p:cNvSpPr>
          <p:nvPr>
            <p:ph type="sldNum" sz="quarter" idx="10"/>
          </p:nvPr>
        </p:nvSpPr>
        <p:spPr/>
        <p:txBody>
          <a:bodyPr/>
          <a:lstStyle/>
          <a:p>
            <a:fld id="{610C853E-488B-468C-8B68-18ECD192240F}" type="slidenum">
              <a:rPr lang="en-US" smtClean="0"/>
              <a:t>11</a:t>
            </a:fld>
            <a:endParaRPr lang="en-US"/>
          </a:p>
        </p:txBody>
      </p:sp>
    </p:spTree>
    <p:extLst>
      <p:ext uri="{BB962C8B-B14F-4D97-AF65-F5344CB8AC3E}">
        <p14:creationId xmlns:p14="http://schemas.microsoft.com/office/powerpoint/2010/main" val="11898444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3D</a:t>
            </a:r>
            <a:r>
              <a:rPr lang="en-US" baseline="0" dirty="0" smtClean="0"/>
              <a:t> layer of the same region an images. The elevated nature of the terminus is clearly visible. Note that the hanging valleys to the North become very evident.</a:t>
            </a:r>
            <a:endParaRPr lang="en-US" dirty="0"/>
          </a:p>
        </p:txBody>
      </p:sp>
      <p:sp>
        <p:nvSpPr>
          <p:cNvPr id="4" name="Slide Number Placeholder 3"/>
          <p:cNvSpPr>
            <a:spLocks noGrp="1"/>
          </p:cNvSpPr>
          <p:nvPr>
            <p:ph type="sldNum" sz="quarter" idx="10"/>
          </p:nvPr>
        </p:nvSpPr>
        <p:spPr/>
        <p:txBody>
          <a:bodyPr/>
          <a:lstStyle/>
          <a:p>
            <a:fld id="{610C853E-488B-468C-8B68-18ECD192240F}" type="slidenum">
              <a:rPr lang="en-US" smtClean="0"/>
              <a:t>12</a:t>
            </a:fld>
            <a:endParaRPr lang="en-US"/>
          </a:p>
        </p:txBody>
      </p:sp>
    </p:spTree>
    <p:extLst>
      <p:ext uri="{BB962C8B-B14F-4D97-AF65-F5344CB8AC3E}">
        <p14:creationId xmlns:p14="http://schemas.microsoft.com/office/powerpoint/2010/main" val="1400881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DF7C88-442D-4868-A225-07B23D72C10D}"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555FCB-0D80-4899-BBE6-C4BCA838ED11}" type="slidenum">
              <a:rPr lang="en-US" smtClean="0"/>
              <a:t>‹#›</a:t>
            </a:fld>
            <a:endParaRPr lang="en-US"/>
          </a:p>
        </p:txBody>
      </p:sp>
    </p:spTree>
    <p:extLst>
      <p:ext uri="{BB962C8B-B14F-4D97-AF65-F5344CB8AC3E}">
        <p14:creationId xmlns:p14="http://schemas.microsoft.com/office/powerpoint/2010/main" val="1263254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DF7C88-442D-4868-A225-07B23D72C10D}"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555FCB-0D80-4899-BBE6-C4BCA838ED11}" type="slidenum">
              <a:rPr lang="en-US" smtClean="0"/>
              <a:t>‹#›</a:t>
            </a:fld>
            <a:endParaRPr lang="en-US"/>
          </a:p>
        </p:txBody>
      </p:sp>
    </p:spTree>
    <p:extLst>
      <p:ext uri="{BB962C8B-B14F-4D97-AF65-F5344CB8AC3E}">
        <p14:creationId xmlns:p14="http://schemas.microsoft.com/office/powerpoint/2010/main" val="3257319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DF7C88-442D-4868-A225-07B23D72C10D}"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555FCB-0D80-4899-BBE6-C4BCA838ED11}" type="slidenum">
              <a:rPr lang="en-US" smtClean="0"/>
              <a:t>‹#›</a:t>
            </a:fld>
            <a:endParaRPr lang="en-US"/>
          </a:p>
        </p:txBody>
      </p:sp>
    </p:spTree>
    <p:extLst>
      <p:ext uri="{BB962C8B-B14F-4D97-AF65-F5344CB8AC3E}">
        <p14:creationId xmlns:p14="http://schemas.microsoft.com/office/powerpoint/2010/main" val="1841961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DF7C88-442D-4868-A225-07B23D72C10D}"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555FCB-0D80-4899-BBE6-C4BCA838ED11}" type="slidenum">
              <a:rPr lang="en-US" smtClean="0"/>
              <a:t>‹#›</a:t>
            </a:fld>
            <a:endParaRPr lang="en-US"/>
          </a:p>
        </p:txBody>
      </p:sp>
    </p:spTree>
    <p:extLst>
      <p:ext uri="{BB962C8B-B14F-4D97-AF65-F5344CB8AC3E}">
        <p14:creationId xmlns:p14="http://schemas.microsoft.com/office/powerpoint/2010/main" val="3905119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DF7C88-442D-4868-A225-07B23D72C10D}" type="datetimeFigureOut">
              <a:rPr lang="en-US" smtClean="0"/>
              <a:t>4/2/2014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555FCB-0D80-4899-BBE6-C4BCA838ED11}" type="slidenum">
              <a:rPr lang="en-US" smtClean="0"/>
              <a:t>‹#›</a:t>
            </a:fld>
            <a:endParaRPr lang="en-US"/>
          </a:p>
        </p:txBody>
      </p:sp>
    </p:spTree>
    <p:extLst>
      <p:ext uri="{BB962C8B-B14F-4D97-AF65-F5344CB8AC3E}">
        <p14:creationId xmlns:p14="http://schemas.microsoft.com/office/powerpoint/2010/main" val="1799698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DF7C88-442D-4868-A225-07B23D72C10D}" type="datetimeFigureOut">
              <a:rPr lang="en-US" smtClean="0"/>
              <a:t>4/2/2014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555FCB-0D80-4899-BBE6-C4BCA838ED11}" type="slidenum">
              <a:rPr lang="en-US" smtClean="0"/>
              <a:t>‹#›</a:t>
            </a:fld>
            <a:endParaRPr lang="en-US"/>
          </a:p>
        </p:txBody>
      </p:sp>
    </p:spTree>
    <p:extLst>
      <p:ext uri="{BB962C8B-B14F-4D97-AF65-F5344CB8AC3E}">
        <p14:creationId xmlns:p14="http://schemas.microsoft.com/office/powerpoint/2010/main" val="776540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DF7C88-442D-4868-A225-07B23D72C10D}" type="datetimeFigureOut">
              <a:rPr lang="en-US" smtClean="0"/>
              <a:t>4/2/2014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555FCB-0D80-4899-BBE6-C4BCA838ED11}" type="slidenum">
              <a:rPr lang="en-US" smtClean="0"/>
              <a:t>‹#›</a:t>
            </a:fld>
            <a:endParaRPr lang="en-US"/>
          </a:p>
        </p:txBody>
      </p:sp>
    </p:spTree>
    <p:extLst>
      <p:ext uri="{BB962C8B-B14F-4D97-AF65-F5344CB8AC3E}">
        <p14:creationId xmlns:p14="http://schemas.microsoft.com/office/powerpoint/2010/main" val="437233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DF7C88-442D-4868-A225-07B23D72C10D}" type="datetimeFigureOut">
              <a:rPr lang="en-US" smtClean="0"/>
              <a:t>4/2/2014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555FCB-0D80-4899-BBE6-C4BCA838ED11}" type="slidenum">
              <a:rPr lang="en-US" smtClean="0"/>
              <a:t>‹#›</a:t>
            </a:fld>
            <a:endParaRPr lang="en-US"/>
          </a:p>
        </p:txBody>
      </p:sp>
    </p:spTree>
    <p:extLst>
      <p:ext uri="{BB962C8B-B14F-4D97-AF65-F5344CB8AC3E}">
        <p14:creationId xmlns:p14="http://schemas.microsoft.com/office/powerpoint/2010/main" val="189286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DF7C88-442D-4868-A225-07B23D72C10D}" type="datetimeFigureOut">
              <a:rPr lang="en-US" smtClean="0"/>
              <a:t>4/2/2014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555FCB-0D80-4899-BBE6-C4BCA838ED11}" type="slidenum">
              <a:rPr lang="en-US" smtClean="0"/>
              <a:t>‹#›</a:t>
            </a:fld>
            <a:endParaRPr lang="en-US"/>
          </a:p>
        </p:txBody>
      </p:sp>
    </p:spTree>
    <p:extLst>
      <p:ext uri="{BB962C8B-B14F-4D97-AF65-F5344CB8AC3E}">
        <p14:creationId xmlns:p14="http://schemas.microsoft.com/office/powerpoint/2010/main" val="1142620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DF7C88-442D-4868-A225-07B23D72C10D}" type="datetimeFigureOut">
              <a:rPr lang="en-US" smtClean="0"/>
              <a:t>4/2/2014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555FCB-0D80-4899-BBE6-C4BCA838ED11}" type="slidenum">
              <a:rPr lang="en-US" smtClean="0"/>
              <a:t>‹#›</a:t>
            </a:fld>
            <a:endParaRPr lang="en-US"/>
          </a:p>
        </p:txBody>
      </p:sp>
    </p:spTree>
    <p:extLst>
      <p:ext uri="{BB962C8B-B14F-4D97-AF65-F5344CB8AC3E}">
        <p14:creationId xmlns:p14="http://schemas.microsoft.com/office/powerpoint/2010/main" val="1372243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DF7C88-442D-4868-A225-07B23D72C10D}" type="datetimeFigureOut">
              <a:rPr lang="en-US" smtClean="0"/>
              <a:t>4/2/2014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555FCB-0D80-4899-BBE6-C4BCA838ED11}" type="slidenum">
              <a:rPr lang="en-US" smtClean="0"/>
              <a:t>‹#›</a:t>
            </a:fld>
            <a:endParaRPr lang="en-US"/>
          </a:p>
        </p:txBody>
      </p:sp>
    </p:spTree>
    <p:extLst>
      <p:ext uri="{BB962C8B-B14F-4D97-AF65-F5344CB8AC3E}">
        <p14:creationId xmlns:p14="http://schemas.microsoft.com/office/powerpoint/2010/main" val="1936054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DF7C88-442D-4868-A225-07B23D72C10D}" type="datetimeFigureOut">
              <a:rPr lang="en-US" smtClean="0"/>
              <a:t>4/2/2014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555FCB-0D80-4899-BBE6-C4BCA838ED11}" type="slidenum">
              <a:rPr lang="en-US" smtClean="0"/>
              <a:t>‹#›</a:t>
            </a:fld>
            <a:endParaRPr lang="en-US"/>
          </a:p>
        </p:txBody>
      </p:sp>
    </p:spTree>
    <p:extLst>
      <p:ext uri="{BB962C8B-B14F-4D97-AF65-F5344CB8AC3E}">
        <p14:creationId xmlns:p14="http://schemas.microsoft.com/office/powerpoint/2010/main" val="944953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jpe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12.JPG"/><Relationship Id="rId7"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3.JPG"/><Relationship Id="rId7"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7"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7.jpg"/><Relationship Id="rId7"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1.png"/><Relationship Id="rId7" Type="http://schemas.openxmlformats.org/officeDocument/2006/relationships/image" Target="../media/image9.jp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7"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420969" y="658724"/>
            <a:ext cx="9144000" cy="2387600"/>
          </a:xfrm>
        </p:spPr>
        <p:txBody>
          <a:bodyPr anchor="ctr">
            <a:noAutofit/>
          </a:bodyPr>
          <a:lstStyle/>
          <a:p>
            <a:r>
              <a:rPr lang="en-US" sz="3600" dirty="0" smtClean="0">
                <a:latin typeface="Arial" panose="020B0604020202020204" pitchFamily="34" charset="0"/>
                <a:cs typeface="Arial" panose="020B0604020202020204" pitchFamily="34" charset="0"/>
              </a:rPr>
              <a:t>Identifying Ancient Glacial Features in The </a:t>
            </a:r>
            <a:r>
              <a:rPr lang="en-US" sz="3600" dirty="0" err="1" smtClean="0">
                <a:latin typeface="Arial" panose="020B0604020202020204" pitchFamily="34" charset="0"/>
                <a:cs typeface="Arial" panose="020B0604020202020204" pitchFamily="34" charset="0"/>
              </a:rPr>
              <a:t>Circum-Argyre</a:t>
            </a:r>
            <a:r>
              <a:rPr lang="en-US" sz="3600" dirty="0" smtClean="0">
                <a:latin typeface="Arial" panose="020B0604020202020204" pitchFamily="34" charset="0"/>
                <a:cs typeface="Arial" panose="020B0604020202020204" pitchFamily="34" charset="0"/>
              </a:rPr>
              <a:t> Region, Mars, Using </a:t>
            </a:r>
            <a:r>
              <a:rPr lang="en-US" sz="3600" dirty="0" err="1" smtClean="0">
                <a:latin typeface="Arial" panose="020B0604020202020204" pitchFamily="34" charset="0"/>
                <a:cs typeface="Arial" panose="020B0604020202020204" pitchFamily="34" charset="0"/>
              </a:rPr>
              <a:t>HiRISE</a:t>
            </a:r>
            <a:r>
              <a:rPr lang="en-US" sz="3600" dirty="0" smtClean="0">
                <a:latin typeface="Arial" panose="020B0604020202020204" pitchFamily="34" charset="0"/>
                <a:cs typeface="Arial" panose="020B0604020202020204" pitchFamily="34" charset="0"/>
              </a:rPr>
              <a:t>, CTX, and MOC Imagery</a:t>
            </a:r>
            <a:endParaRPr lang="en-US" sz="36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521764" y="3471024"/>
            <a:ext cx="9144000" cy="1655762"/>
          </a:xfrm>
        </p:spPr>
        <p:txBody>
          <a:bodyPr>
            <a:normAutofit fontScale="77500" lnSpcReduction="20000"/>
          </a:bodyPr>
          <a:lstStyle/>
          <a:p>
            <a:r>
              <a:rPr lang="en-US" dirty="0" smtClean="0">
                <a:latin typeface="Arial" panose="020B0604020202020204" pitchFamily="34" charset="0"/>
                <a:cs typeface="Arial" panose="020B0604020202020204" pitchFamily="34" charset="0"/>
              </a:rPr>
              <a:t>Alexander Prescott</a:t>
            </a:r>
          </a:p>
          <a:p>
            <a:r>
              <a:rPr lang="en-US" dirty="0" smtClean="0">
                <a:latin typeface="Arial" panose="020B0604020202020204" pitchFamily="34" charset="0"/>
                <a:cs typeface="Arial" panose="020B0604020202020204" pitchFamily="34" charset="0"/>
              </a:rPr>
              <a:t>Mentor: Victor R. Baker</a:t>
            </a:r>
          </a:p>
          <a:p>
            <a:r>
              <a:rPr lang="en-US" dirty="0" smtClean="0">
                <a:latin typeface="Arial" panose="020B0604020202020204" pitchFamily="34" charset="0"/>
                <a:cs typeface="Arial" panose="020B0604020202020204" pitchFamily="34" charset="0"/>
              </a:rPr>
              <a:t>Department of Environmental Hydrology and Water Resources</a:t>
            </a:r>
          </a:p>
          <a:p>
            <a:r>
              <a:rPr lang="en-US" dirty="0" smtClean="0">
                <a:latin typeface="Arial" panose="020B0604020202020204" pitchFamily="34" charset="0"/>
                <a:cs typeface="Arial" panose="020B0604020202020204" pitchFamily="34" charset="0"/>
              </a:rPr>
              <a:t>April 12, 2014</a:t>
            </a:r>
          </a:p>
          <a:p>
            <a:r>
              <a:rPr lang="en-US" dirty="0" smtClean="0">
                <a:latin typeface="Arial" panose="020B0604020202020204" pitchFamily="34" charset="0"/>
                <a:cs typeface="Arial" panose="020B0604020202020204" pitchFamily="34" charset="0"/>
              </a:rPr>
              <a:t>Arizona Space Grant Consortium Statewide Symposium, Tucson, AZ</a:t>
            </a:r>
          </a:p>
          <a:p>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4" name="Picture 4" descr="ua_logo_l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152400" y="5486400"/>
            <a:ext cx="1447800" cy="1233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AZSGC_sunset"/>
          <p:cNvPicPr>
            <a:picLocks noChangeAspect="1" noChangeArrowheads="1"/>
          </p:cNvPicPr>
          <p:nvPr/>
        </p:nvPicPr>
        <p:blipFill>
          <a:blip r:embed="rId5" cstate="email">
            <a:clrChange>
              <a:clrFrom>
                <a:srgbClr val="FFFFFF"/>
              </a:clrFrom>
              <a:clrTo>
                <a:srgbClr val="FFFFFF">
                  <a:alpha val="0"/>
                </a:srgbClr>
              </a:clrTo>
            </a:clrChange>
            <a:extLst>
              <a:ext uri="{28A0092B-C50C-407E-A947-70E740481C1C}">
                <a14:useLocalDpi xmlns:a14="http://schemas.microsoft.com/office/drawing/2010/main"/>
              </a:ext>
            </a:extLst>
          </a:blip>
          <a:srcRect l="12210" t="2715" r="13370" b="1530"/>
          <a:stretch>
            <a:fillRect/>
          </a:stretch>
        </p:blipFill>
        <p:spPr bwMode="auto">
          <a:xfrm>
            <a:off x="7563476" y="5463064"/>
            <a:ext cx="765175" cy="13128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 name="Picture 6" descr="nasa-logo"/>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3937313" y="5551487"/>
            <a:ext cx="1289050" cy="110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0665764" y="5452607"/>
            <a:ext cx="1263990" cy="1280160"/>
          </a:xfrm>
          <a:prstGeom prst="rect">
            <a:avLst/>
          </a:prstGeom>
        </p:spPr>
      </p:pic>
    </p:spTree>
    <p:extLst>
      <p:ext uri="{BB962C8B-B14F-4D97-AF65-F5344CB8AC3E}">
        <p14:creationId xmlns:p14="http://schemas.microsoft.com/office/powerpoint/2010/main" val="90618061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Picture 2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612" y="342900"/>
            <a:ext cx="5772150" cy="5581650"/>
          </a:xfrm>
          <a:prstGeom prst="rect">
            <a:avLst/>
          </a:prstGeom>
        </p:spPr>
      </p:pic>
      <p:pic>
        <p:nvPicPr>
          <p:cNvPr id="8" name="Picture 4" descr="ua_logo_l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70682" y="6277307"/>
            <a:ext cx="553566" cy="47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descr="AZSGC_sunset"/>
          <p:cNvPicPr>
            <a:picLocks noChangeAspect="1" noChangeArrowheads="1"/>
          </p:cNvPicPr>
          <p:nvPr/>
        </p:nvPicPr>
        <p:blipFill>
          <a:blip r:embed="rId5" cstate="email">
            <a:clrChange>
              <a:clrFrom>
                <a:srgbClr val="FFFFFF"/>
              </a:clrFrom>
              <a:clrTo>
                <a:srgbClr val="FFFFFF">
                  <a:alpha val="0"/>
                </a:srgbClr>
              </a:clrTo>
            </a:clrChange>
            <a:extLst>
              <a:ext uri="{28A0092B-C50C-407E-A947-70E740481C1C}">
                <a14:useLocalDpi xmlns:a14="http://schemas.microsoft.com/office/drawing/2010/main"/>
              </a:ext>
            </a:extLst>
          </a:blip>
          <a:srcRect l="12210" t="2715" r="13370" b="1530"/>
          <a:stretch>
            <a:fillRect/>
          </a:stretch>
        </p:blipFill>
        <p:spPr bwMode="auto">
          <a:xfrm>
            <a:off x="7908885" y="6160214"/>
            <a:ext cx="371976" cy="63822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0" name="Picture 6" descr="nasa-logo"/>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4172585" y="6277307"/>
            <a:ext cx="472056" cy="40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322916" y="6259976"/>
            <a:ext cx="499890" cy="506286"/>
          </a:xfrm>
          <a:prstGeom prst="rect">
            <a:avLst/>
          </a:prstGeom>
        </p:spPr>
      </p:pic>
      <p:sp>
        <p:nvSpPr>
          <p:cNvPr id="35" name="Title 1"/>
          <p:cNvSpPr>
            <a:spLocks noGrp="1"/>
          </p:cNvSpPr>
          <p:nvPr>
            <p:ph type="title"/>
          </p:nvPr>
        </p:nvSpPr>
        <p:spPr>
          <a:xfrm>
            <a:off x="7033767" y="4392612"/>
            <a:ext cx="5031233" cy="1325563"/>
          </a:xfrm>
        </p:spPr>
        <p:txBody>
          <a:bodyPr>
            <a:noAutofit/>
          </a:bodyPr>
          <a:lstStyle/>
          <a:p>
            <a:r>
              <a:rPr lang="en-US" sz="1200" dirty="0" smtClean="0">
                <a:latin typeface="+mn-lt"/>
              </a:rPr>
              <a:t>MOLA Elevation Data with overlaid CTX </a:t>
            </a:r>
            <a:r>
              <a:rPr lang="en-US" sz="1200" dirty="0">
                <a:latin typeface="+mn-lt"/>
              </a:rPr>
              <a:t>image </a:t>
            </a:r>
            <a:r>
              <a:rPr lang="en-US" sz="1200" dirty="0" smtClean="0">
                <a:latin typeface="+mn-lt"/>
              </a:rPr>
              <a:t>P14_006479_1246_XN_55S029W</a:t>
            </a:r>
            <a:br>
              <a:rPr lang="en-US" sz="1200" dirty="0" smtClean="0">
                <a:latin typeface="+mn-lt"/>
              </a:rPr>
            </a:br>
            <a:r>
              <a:rPr lang="en-US" sz="1200" dirty="0" smtClean="0">
                <a:latin typeface="+mn-lt"/>
              </a:rPr>
              <a:t/>
            </a:r>
            <a:br>
              <a:rPr lang="en-US" sz="1200" dirty="0" smtClean="0">
                <a:latin typeface="+mn-lt"/>
              </a:rPr>
            </a:br>
            <a:r>
              <a:rPr lang="en-US" sz="1200" dirty="0">
                <a:latin typeface="+mn-lt"/>
              </a:rPr>
              <a:t/>
            </a:r>
            <a:br>
              <a:rPr lang="en-US" sz="1200" dirty="0">
                <a:latin typeface="+mn-lt"/>
              </a:rPr>
            </a:br>
            <a:r>
              <a:rPr lang="en-US" sz="1200" dirty="0" smtClean="0">
                <a:latin typeface="+mn-lt"/>
              </a:rPr>
              <a:t/>
            </a:r>
            <a:br>
              <a:rPr lang="en-US" sz="1200" dirty="0" smtClean="0">
                <a:latin typeface="+mn-lt"/>
              </a:rPr>
            </a:br>
            <a:endParaRPr lang="en-US" sz="1200" dirty="0">
              <a:latin typeface="+mn-lt"/>
            </a:endParaRPr>
          </a:p>
        </p:txBody>
      </p:sp>
    </p:spTree>
    <p:extLst>
      <p:ext uri="{BB962C8B-B14F-4D97-AF65-F5344CB8AC3E}">
        <p14:creationId xmlns:p14="http://schemas.microsoft.com/office/powerpoint/2010/main" val="17464059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Picture 2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612" y="342900"/>
            <a:ext cx="5772150" cy="5581650"/>
          </a:xfrm>
          <a:prstGeom prst="rect">
            <a:avLst/>
          </a:prstGeom>
        </p:spPr>
      </p:pic>
      <p:pic>
        <p:nvPicPr>
          <p:cNvPr id="8" name="Picture 4" descr="ua_logo_l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70682" y="6277307"/>
            <a:ext cx="553566" cy="47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descr="AZSGC_sunset"/>
          <p:cNvPicPr>
            <a:picLocks noChangeAspect="1" noChangeArrowheads="1"/>
          </p:cNvPicPr>
          <p:nvPr/>
        </p:nvPicPr>
        <p:blipFill>
          <a:blip r:embed="rId5" cstate="email">
            <a:clrChange>
              <a:clrFrom>
                <a:srgbClr val="FFFFFF"/>
              </a:clrFrom>
              <a:clrTo>
                <a:srgbClr val="FFFFFF">
                  <a:alpha val="0"/>
                </a:srgbClr>
              </a:clrTo>
            </a:clrChange>
            <a:extLst>
              <a:ext uri="{28A0092B-C50C-407E-A947-70E740481C1C}">
                <a14:useLocalDpi xmlns:a14="http://schemas.microsoft.com/office/drawing/2010/main"/>
              </a:ext>
            </a:extLst>
          </a:blip>
          <a:srcRect l="12210" t="2715" r="13370" b="1530"/>
          <a:stretch>
            <a:fillRect/>
          </a:stretch>
        </p:blipFill>
        <p:spPr bwMode="auto">
          <a:xfrm>
            <a:off x="7908885" y="6160214"/>
            <a:ext cx="371976" cy="63822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0" name="Picture 6" descr="nasa-logo"/>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4172585" y="6277307"/>
            <a:ext cx="472056" cy="40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322916" y="6259976"/>
            <a:ext cx="499890" cy="506286"/>
          </a:xfrm>
          <a:prstGeom prst="rect">
            <a:avLst/>
          </a:prstGeom>
        </p:spPr>
      </p:pic>
      <p:sp>
        <p:nvSpPr>
          <p:cNvPr id="35" name="Title 1"/>
          <p:cNvSpPr>
            <a:spLocks noGrp="1"/>
          </p:cNvSpPr>
          <p:nvPr>
            <p:ph type="title"/>
          </p:nvPr>
        </p:nvSpPr>
        <p:spPr>
          <a:xfrm>
            <a:off x="7033767" y="4392612"/>
            <a:ext cx="5031233" cy="1325563"/>
          </a:xfrm>
        </p:spPr>
        <p:txBody>
          <a:bodyPr>
            <a:noAutofit/>
          </a:bodyPr>
          <a:lstStyle/>
          <a:p>
            <a:r>
              <a:rPr lang="en-US" sz="1200" dirty="0" smtClean="0">
                <a:latin typeface="+mn-lt"/>
              </a:rPr>
              <a:t>MOLA Elevation Data with overlaid CTX </a:t>
            </a:r>
            <a:r>
              <a:rPr lang="en-US" sz="1200" dirty="0">
                <a:latin typeface="+mn-lt"/>
              </a:rPr>
              <a:t>image </a:t>
            </a:r>
            <a:r>
              <a:rPr lang="en-US" sz="1200" dirty="0" smtClean="0">
                <a:latin typeface="+mn-lt"/>
              </a:rPr>
              <a:t>P14_006479_1246_XN_55S029W</a:t>
            </a:r>
            <a:br>
              <a:rPr lang="en-US" sz="1200" dirty="0" smtClean="0">
                <a:latin typeface="+mn-lt"/>
              </a:rPr>
            </a:br>
            <a:r>
              <a:rPr lang="en-US" sz="1200" dirty="0" smtClean="0">
                <a:latin typeface="+mn-lt"/>
              </a:rPr>
              <a:t>MOLA PEDR Orbits 11786, 11742, 11459, 11893</a:t>
            </a:r>
            <a:br>
              <a:rPr lang="en-US" sz="1200" dirty="0" smtClean="0">
                <a:latin typeface="+mn-lt"/>
              </a:rPr>
            </a:br>
            <a:r>
              <a:rPr lang="en-US" sz="1200" dirty="0" smtClean="0">
                <a:latin typeface="+mn-lt"/>
              </a:rPr>
              <a:t>Accessed through the PDS Geosciences Node Mars Orbital </a:t>
            </a:r>
            <a:r>
              <a:rPr lang="en-US" sz="1200" dirty="0">
                <a:latin typeface="+mn-lt"/>
              </a:rPr>
              <a:t>Data Explorer</a:t>
            </a:r>
            <a:r>
              <a:rPr lang="en-US" sz="1200" dirty="0" smtClean="0">
                <a:latin typeface="+mn-lt"/>
              </a:rPr>
              <a:t>, Washington University, St. Louis  </a:t>
            </a:r>
            <a:r>
              <a:rPr lang="en-US" sz="1200" dirty="0">
                <a:latin typeface="+mn-lt"/>
              </a:rPr>
              <a:t>http://ode.rsl.wustl.edu/mars/indextools.aspx</a:t>
            </a:r>
          </a:p>
        </p:txBody>
      </p:sp>
      <p:pic>
        <p:nvPicPr>
          <p:cNvPr id="5" name="Picture 4"/>
          <p:cNvPicPr>
            <a:picLocks noChangeAspect="1"/>
          </p:cNvPicPr>
          <p:nvPr/>
        </p:nvPicPr>
        <p:blipFill>
          <a:blip r:embed="rId8"/>
          <a:stretch>
            <a:fillRect/>
          </a:stretch>
        </p:blipFill>
        <p:spPr>
          <a:xfrm>
            <a:off x="6533034" y="434129"/>
            <a:ext cx="5531966" cy="3516444"/>
          </a:xfrm>
          <a:prstGeom prst="rect">
            <a:avLst/>
          </a:prstGeom>
        </p:spPr>
      </p:pic>
      <p:grpSp>
        <p:nvGrpSpPr>
          <p:cNvPr id="19" name="Group 18"/>
          <p:cNvGrpSpPr/>
          <p:nvPr/>
        </p:nvGrpSpPr>
        <p:grpSpPr>
          <a:xfrm>
            <a:off x="2578100" y="3038475"/>
            <a:ext cx="8496300" cy="1971675"/>
            <a:chOff x="2578100" y="3038475"/>
            <a:chExt cx="8496300" cy="1971675"/>
          </a:xfrm>
        </p:grpSpPr>
        <p:cxnSp>
          <p:nvCxnSpPr>
            <p:cNvPr id="4" name="Straight Connector 3"/>
            <p:cNvCxnSpPr/>
            <p:nvPr/>
          </p:nvCxnSpPr>
          <p:spPr>
            <a:xfrm>
              <a:off x="10680700" y="3038475"/>
              <a:ext cx="0" cy="19050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0325100" y="3160713"/>
              <a:ext cx="0" cy="19050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11074400" y="3038475"/>
              <a:ext cx="0" cy="19050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Freeform 12"/>
            <p:cNvSpPr/>
            <p:nvPr/>
          </p:nvSpPr>
          <p:spPr>
            <a:xfrm>
              <a:off x="2578100" y="3619500"/>
              <a:ext cx="1670077" cy="1390650"/>
            </a:xfrm>
            <a:custGeom>
              <a:avLst/>
              <a:gdLst>
                <a:gd name="connsiteX0" fmla="*/ 0 w 1670077"/>
                <a:gd name="connsiteY0" fmla="*/ 0 h 1390650"/>
                <a:gd name="connsiteX1" fmla="*/ 31750 w 1670077"/>
                <a:gd name="connsiteY1" fmla="*/ 19050 h 1390650"/>
                <a:gd name="connsiteX2" fmla="*/ 50800 w 1670077"/>
                <a:gd name="connsiteY2" fmla="*/ 31750 h 1390650"/>
                <a:gd name="connsiteX3" fmla="*/ 63500 w 1670077"/>
                <a:gd name="connsiteY3" fmla="*/ 50800 h 1390650"/>
                <a:gd name="connsiteX4" fmla="*/ 82550 w 1670077"/>
                <a:gd name="connsiteY4" fmla="*/ 57150 h 1390650"/>
                <a:gd name="connsiteX5" fmla="*/ 101600 w 1670077"/>
                <a:gd name="connsiteY5" fmla="*/ 69850 h 1390650"/>
                <a:gd name="connsiteX6" fmla="*/ 139700 w 1670077"/>
                <a:gd name="connsiteY6" fmla="*/ 88900 h 1390650"/>
                <a:gd name="connsiteX7" fmla="*/ 152400 w 1670077"/>
                <a:gd name="connsiteY7" fmla="*/ 107950 h 1390650"/>
                <a:gd name="connsiteX8" fmla="*/ 171450 w 1670077"/>
                <a:gd name="connsiteY8" fmla="*/ 177800 h 1390650"/>
                <a:gd name="connsiteX9" fmla="*/ 190500 w 1670077"/>
                <a:gd name="connsiteY9" fmla="*/ 234950 h 1390650"/>
                <a:gd name="connsiteX10" fmla="*/ 196850 w 1670077"/>
                <a:gd name="connsiteY10" fmla="*/ 254000 h 1390650"/>
                <a:gd name="connsiteX11" fmla="*/ 215900 w 1670077"/>
                <a:gd name="connsiteY11" fmla="*/ 292100 h 1390650"/>
                <a:gd name="connsiteX12" fmla="*/ 222250 w 1670077"/>
                <a:gd name="connsiteY12" fmla="*/ 317500 h 1390650"/>
                <a:gd name="connsiteX13" fmla="*/ 241300 w 1670077"/>
                <a:gd name="connsiteY13" fmla="*/ 374650 h 1390650"/>
                <a:gd name="connsiteX14" fmla="*/ 247650 w 1670077"/>
                <a:gd name="connsiteY14" fmla="*/ 393700 h 1390650"/>
                <a:gd name="connsiteX15" fmla="*/ 266700 w 1670077"/>
                <a:gd name="connsiteY15" fmla="*/ 412750 h 1390650"/>
                <a:gd name="connsiteX16" fmla="*/ 292100 w 1670077"/>
                <a:gd name="connsiteY16" fmla="*/ 469900 h 1390650"/>
                <a:gd name="connsiteX17" fmla="*/ 330200 w 1670077"/>
                <a:gd name="connsiteY17" fmla="*/ 482600 h 1390650"/>
                <a:gd name="connsiteX18" fmla="*/ 419100 w 1670077"/>
                <a:gd name="connsiteY18" fmla="*/ 495300 h 1390650"/>
                <a:gd name="connsiteX19" fmla="*/ 457200 w 1670077"/>
                <a:gd name="connsiteY19" fmla="*/ 508000 h 1390650"/>
                <a:gd name="connsiteX20" fmla="*/ 476250 w 1670077"/>
                <a:gd name="connsiteY20" fmla="*/ 514350 h 1390650"/>
                <a:gd name="connsiteX21" fmla="*/ 495300 w 1670077"/>
                <a:gd name="connsiteY21" fmla="*/ 527050 h 1390650"/>
                <a:gd name="connsiteX22" fmla="*/ 533400 w 1670077"/>
                <a:gd name="connsiteY22" fmla="*/ 539750 h 1390650"/>
                <a:gd name="connsiteX23" fmla="*/ 552450 w 1670077"/>
                <a:gd name="connsiteY23" fmla="*/ 546100 h 1390650"/>
                <a:gd name="connsiteX24" fmla="*/ 577850 w 1670077"/>
                <a:gd name="connsiteY24" fmla="*/ 558800 h 1390650"/>
                <a:gd name="connsiteX25" fmla="*/ 603250 w 1670077"/>
                <a:gd name="connsiteY25" fmla="*/ 565150 h 1390650"/>
                <a:gd name="connsiteX26" fmla="*/ 692150 w 1670077"/>
                <a:gd name="connsiteY26" fmla="*/ 577850 h 1390650"/>
                <a:gd name="connsiteX27" fmla="*/ 711200 w 1670077"/>
                <a:gd name="connsiteY27" fmla="*/ 615950 h 1390650"/>
                <a:gd name="connsiteX28" fmla="*/ 723900 w 1670077"/>
                <a:gd name="connsiteY28" fmla="*/ 635000 h 1390650"/>
                <a:gd name="connsiteX29" fmla="*/ 730250 w 1670077"/>
                <a:gd name="connsiteY29" fmla="*/ 654050 h 1390650"/>
                <a:gd name="connsiteX30" fmla="*/ 768350 w 1670077"/>
                <a:gd name="connsiteY30" fmla="*/ 673100 h 1390650"/>
                <a:gd name="connsiteX31" fmla="*/ 812800 w 1670077"/>
                <a:gd name="connsiteY31" fmla="*/ 692150 h 1390650"/>
                <a:gd name="connsiteX32" fmla="*/ 850900 w 1670077"/>
                <a:gd name="connsiteY32" fmla="*/ 698500 h 1390650"/>
                <a:gd name="connsiteX33" fmla="*/ 889000 w 1670077"/>
                <a:gd name="connsiteY33" fmla="*/ 711200 h 1390650"/>
                <a:gd name="connsiteX34" fmla="*/ 946150 w 1670077"/>
                <a:gd name="connsiteY34" fmla="*/ 730250 h 1390650"/>
                <a:gd name="connsiteX35" fmla="*/ 1003300 w 1670077"/>
                <a:gd name="connsiteY35" fmla="*/ 749300 h 1390650"/>
                <a:gd name="connsiteX36" fmla="*/ 1022350 w 1670077"/>
                <a:gd name="connsiteY36" fmla="*/ 755650 h 1390650"/>
                <a:gd name="connsiteX37" fmla="*/ 1041400 w 1670077"/>
                <a:gd name="connsiteY37" fmla="*/ 768350 h 1390650"/>
                <a:gd name="connsiteX38" fmla="*/ 1047750 w 1670077"/>
                <a:gd name="connsiteY38" fmla="*/ 787400 h 1390650"/>
                <a:gd name="connsiteX39" fmla="*/ 1092200 w 1670077"/>
                <a:gd name="connsiteY39" fmla="*/ 844550 h 1390650"/>
                <a:gd name="connsiteX40" fmla="*/ 1130300 w 1670077"/>
                <a:gd name="connsiteY40" fmla="*/ 869950 h 1390650"/>
                <a:gd name="connsiteX41" fmla="*/ 1168400 w 1670077"/>
                <a:gd name="connsiteY41" fmla="*/ 889000 h 1390650"/>
                <a:gd name="connsiteX42" fmla="*/ 1200150 w 1670077"/>
                <a:gd name="connsiteY42" fmla="*/ 946150 h 1390650"/>
                <a:gd name="connsiteX43" fmla="*/ 1238250 w 1670077"/>
                <a:gd name="connsiteY43" fmla="*/ 971550 h 1390650"/>
                <a:gd name="connsiteX44" fmla="*/ 1276350 w 1670077"/>
                <a:gd name="connsiteY44" fmla="*/ 990600 h 1390650"/>
                <a:gd name="connsiteX45" fmla="*/ 1301750 w 1670077"/>
                <a:gd name="connsiteY45" fmla="*/ 1022350 h 1390650"/>
                <a:gd name="connsiteX46" fmla="*/ 1346200 w 1670077"/>
                <a:gd name="connsiteY46" fmla="*/ 1073150 h 1390650"/>
                <a:gd name="connsiteX47" fmla="*/ 1352550 w 1670077"/>
                <a:gd name="connsiteY47" fmla="*/ 1092200 h 1390650"/>
                <a:gd name="connsiteX48" fmla="*/ 1409700 w 1670077"/>
                <a:gd name="connsiteY48" fmla="*/ 1123950 h 1390650"/>
                <a:gd name="connsiteX49" fmla="*/ 1428750 w 1670077"/>
                <a:gd name="connsiteY49" fmla="*/ 1130300 h 1390650"/>
                <a:gd name="connsiteX50" fmla="*/ 1447800 w 1670077"/>
                <a:gd name="connsiteY50" fmla="*/ 1136650 h 1390650"/>
                <a:gd name="connsiteX51" fmla="*/ 1466850 w 1670077"/>
                <a:gd name="connsiteY51" fmla="*/ 1143000 h 1390650"/>
                <a:gd name="connsiteX52" fmla="*/ 1479550 w 1670077"/>
                <a:gd name="connsiteY52" fmla="*/ 1162050 h 1390650"/>
                <a:gd name="connsiteX53" fmla="*/ 1517650 w 1670077"/>
                <a:gd name="connsiteY53" fmla="*/ 1187450 h 1390650"/>
                <a:gd name="connsiteX54" fmla="*/ 1530350 w 1670077"/>
                <a:gd name="connsiteY54" fmla="*/ 1206500 h 1390650"/>
                <a:gd name="connsiteX55" fmla="*/ 1549400 w 1670077"/>
                <a:gd name="connsiteY55" fmla="*/ 1225550 h 1390650"/>
                <a:gd name="connsiteX56" fmla="*/ 1593850 w 1670077"/>
                <a:gd name="connsiteY56" fmla="*/ 1276350 h 1390650"/>
                <a:gd name="connsiteX57" fmla="*/ 1606550 w 1670077"/>
                <a:gd name="connsiteY57" fmla="*/ 1295400 h 1390650"/>
                <a:gd name="connsiteX58" fmla="*/ 1625600 w 1670077"/>
                <a:gd name="connsiteY58" fmla="*/ 1308100 h 1390650"/>
                <a:gd name="connsiteX59" fmla="*/ 1631950 w 1670077"/>
                <a:gd name="connsiteY59" fmla="*/ 1327150 h 1390650"/>
                <a:gd name="connsiteX60" fmla="*/ 1644650 w 1670077"/>
                <a:gd name="connsiteY60" fmla="*/ 1346200 h 1390650"/>
                <a:gd name="connsiteX61" fmla="*/ 1651000 w 1670077"/>
                <a:gd name="connsiteY61" fmla="*/ 1371600 h 1390650"/>
                <a:gd name="connsiteX62" fmla="*/ 1657350 w 1670077"/>
                <a:gd name="connsiteY62" fmla="*/ 1390650 h 1390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1670077" h="1390650">
                  <a:moveTo>
                    <a:pt x="0" y="0"/>
                  </a:moveTo>
                  <a:cubicBezTo>
                    <a:pt x="10583" y="6350"/>
                    <a:pt x="21284" y="12509"/>
                    <a:pt x="31750" y="19050"/>
                  </a:cubicBezTo>
                  <a:cubicBezTo>
                    <a:pt x="38222" y="23095"/>
                    <a:pt x="45404" y="26354"/>
                    <a:pt x="50800" y="31750"/>
                  </a:cubicBezTo>
                  <a:cubicBezTo>
                    <a:pt x="56196" y="37146"/>
                    <a:pt x="57541" y="46032"/>
                    <a:pt x="63500" y="50800"/>
                  </a:cubicBezTo>
                  <a:cubicBezTo>
                    <a:pt x="68727" y="54981"/>
                    <a:pt x="76563" y="54157"/>
                    <a:pt x="82550" y="57150"/>
                  </a:cubicBezTo>
                  <a:cubicBezTo>
                    <a:pt x="89376" y="60563"/>
                    <a:pt x="94774" y="66437"/>
                    <a:pt x="101600" y="69850"/>
                  </a:cubicBezTo>
                  <a:cubicBezTo>
                    <a:pt x="154180" y="96140"/>
                    <a:pt x="85105" y="52504"/>
                    <a:pt x="139700" y="88900"/>
                  </a:cubicBezTo>
                  <a:cubicBezTo>
                    <a:pt x="143933" y="95250"/>
                    <a:pt x="149300" y="100976"/>
                    <a:pt x="152400" y="107950"/>
                  </a:cubicBezTo>
                  <a:cubicBezTo>
                    <a:pt x="170460" y="148586"/>
                    <a:pt x="160905" y="139134"/>
                    <a:pt x="171450" y="177800"/>
                  </a:cubicBezTo>
                  <a:lnTo>
                    <a:pt x="190500" y="234950"/>
                  </a:lnTo>
                  <a:cubicBezTo>
                    <a:pt x="192617" y="241300"/>
                    <a:pt x="193137" y="248431"/>
                    <a:pt x="196850" y="254000"/>
                  </a:cubicBezTo>
                  <a:cubicBezTo>
                    <a:pt x="210765" y="274872"/>
                    <a:pt x="209327" y="269096"/>
                    <a:pt x="215900" y="292100"/>
                  </a:cubicBezTo>
                  <a:cubicBezTo>
                    <a:pt x="218298" y="300491"/>
                    <a:pt x="219742" y="309141"/>
                    <a:pt x="222250" y="317500"/>
                  </a:cubicBezTo>
                  <a:lnTo>
                    <a:pt x="241300" y="374650"/>
                  </a:lnTo>
                  <a:cubicBezTo>
                    <a:pt x="243417" y="381000"/>
                    <a:pt x="242917" y="388967"/>
                    <a:pt x="247650" y="393700"/>
                  </a:cubicBezTo>
                  <a:lnTo>
                    <a:pt x="266700" y="412750"/>
                  </a:lnTo>
                  <a:cubicBezTo>
                    <a:pt x="268807" y="419071"/>
                    <a:pt x="279389" y="461956"/>
                    <a:pt x="292100" y="469900"/>
                  </a:cubicBezTo>
                  <a:cubicBezTo>
                    <a:pt x="303452" y="476995"/>
                    <a:pt x="317500" y="478367"/>
                    <a:pt x="330200" y="482600"/>
                  </a:cubicBezTo>
                  <a:cubicBezTo>
                    <a:pt x="371430" y="496343"/>
                    <a:pt x="342584" y="488344"/>
                    <a:pt x="419100" y="495300"/>
                  </a:cubicBezTo>
                  <a:lnTo>
                    <a:pt x="457200" y="508000"/>
                  </a:lnTo>
                  <a:cubicBezTo>
                    <a:pt x="463550" y="510117"/>
                    <a:pt x="470681" y="510637"/>
                    <a:pt x="476250" y="514350"/>
                  </a:cubicBezTo>
                  <a:cubicBezTo>
                    <a:pt x="482600" y="518583"/>
                    <a:pt x="488326" y="523950"/>
                    <a:pt x="495300" y="527050"/>
                  </a:cubicBezTo>
                  <a:cubicBezTo>
                    <a:pt x="507533" y="532487"/>
                    <a:pt x="520700" y="535517"/>
                    <a:pt x="533400" y="539750"/>
                  </a:cubicBezTo>
                  <a:cubicBezTo>
                    <a:pt x="539750" y="541867"/>
                    <a:pt x="546463" y="543107"/>
                    <a:pt x="552450" y="546100"/>
                  </a:cubicBezTo>
                  <a:cubicBezTo>
                    <a:pt x="560917" y="550333"/>
                    <a:pt x="568987" y="555476"/>
                    <a:pt x="577850" y="558800"/>
                  </a:cubicBezTo>
                  <a:cubicBezTo>
                    <a:pt x="586022" y="561864"/>
                    <a:pt x="594692" y="563438"/>
                    <a:pt x="603250" y="565150"/>
                  </a:cubicBezTo>
                  <a:cubicBezTo>
                    <a:pt x="633768" y="571254"/>
                    <a:pt x="660934" y="573948"/>
                    <a:pt x="692150" y="577850"/>
                  </a:cubicBezTo>
                  <a:cubicBezTo>
                    <a:pt x="728546" y="632445"/>
                    <a:pt x="684910" y="563370"/>
                    <a:pt x="711200" y="615950"/>
                  </a:cubicBezTo>
                  <a:cubicBezTo>
                    <a:pt x="714613" y="622776"/>
                    <a:pt x="720487" y="628174"/>
                    <a:pt x="723900" y="635000"/>
                  </a:cubicBezTo>
                  <a:cubicBezTo>
                    <a:pt x="726893" y="640987"/>
                    <a:pt x="726069" y="648823"/>
                    <a:pt x="730250" y="654050"/>
                  </a:cubicBezTo>
                  <a:cubicBezTo>
                    <a:pt x="740861" y="667314"/>
                    <a:pt x="754346" y="667098"/>
                    <a:pt x="768350" y="673100"/>
                  </a:cubicBezTo>
                  <a:cubicBezTo>
                    <a:pt x="789256" y="682060"/>
                    <a:pt x="792180" y="687568"/>
                    <a:pt x="812800" y="692150"/>
                  </a:cubicBezTo>
                  <a:cubicBezTo>
                    <a:pt x="825369" y="694943"/>
                    <a:pt x="838409" y="695377"/>
                    <a:pt x="850900" y="698500"/>
                  </a:cubicBezTo>
                  <a:cubicBezTo>
                    <a:pt x="863887" y="701747"/>
                    <a:pt x="876300" y="706967"/>
                    <a:pt x="889000" y="711200"/>
                  </a:cubicBezTo>
                  <a:lnTo>
                    <a:pt x="946150" y="730250"/>
                  </a:lnTo>
                  <a:lnTo>
                    <a:pt x="1003300" y="749300"/>
                  </a:lnTo>
                  <a:cubicBezTo>
                    <a:pt x="1009650" y="751417"/>
                    <a:pt x="1016781" y="751937"/>
                    <a:pt x="1022350" y="755650"/>
                  </a:cubicBezTo>
                  <a:lnTo>
                    <a:pt x="1041400" y="768350"/>
                  </a:lnTo>
                  <a:cubicBezTo>
                    <a:pt x="1043517" y="774700"/>
                    <a:pt x="1044499" y="781549"/>
                    <a:pt x="1047750" y="787400"/>
                  </a:cubicBezTo>
                  <a:cubicBezTo>
                    <a:pt x="1058188" y="806189"/>
                    <a:pt x="1074091" y="830465"/>
                    <a:pt x="1092200" y="844550"/>
                  </a:cubicBezTo>
                  <a:cubicBezTo>
                    <a:pt x="1104248" y="853921"/>
                    <a:pt x="1117600" y="861483"/>
                    <a:pt x="1130300" y="869950"/>
                  </a:cubicBezTo>
                  <a:cubicBezTo>
                    <a:pt x="1154919" y="886363"/>
                    <a:pt x="1142110" y="880237"/>
                    <a:pt x="1168400" y="889000"/>
                  </a:cubicBezTo>
                  <a:cubicBezTo>
                    <a:pt x="1175017" y="908851"/>
                    <a:pt x="1181435" y="933673"/>
                    <a:pt x="1200150" y="946150"/>
                  </a:cubicBezTo>
                  <a:cubicBezTo>
                    <a:pt x="1212850" y="954617"/>
                    <a:pt x="1223770" y="966723"/>
                    <a:pt x="1238250" y="971550"/>
                  </a:cubicBezTo>
                  <a:cubicBezTo>
                    <a:pt x="1264540" y="980313"/>
                    <a:pt x="1251731" y="974187"/>
                    <a:pt x="1276350" y="990600"/>
                  </a:cubicBezTo>
                  <a:cubicBezTo>
                    <a:pt x="1290650" y="1033500"/>
                    <a:pt x="1270818" y="986999"/>
                    <a:pt x="1301750" y="1022350"/>
                  </a:cubicBezTo>
                  <a:cubicBezTo>
                    <a:pt x="1353608" y="1081617"/>
                    <a:pt x="1303338" y="1044575"/>
                    <a:pt x="1346200" y="1073150"/>
                  </a:cubicBezTo>
                  <a:cubicBezTo>
                    <a:pt x="1348317" y="1079500"/>
                    <a:pt x="1348837" y="1086631"/>
                    <a:pt x="1352550" y="1092200"/>
                  </a:cubicBezTo>
                  <a:cubicBezTo>
                    <a:pt x="1368845" y="1116642"/>
                    <a:pt x="1381299" y="1114483"/>
                    <a:pt x="1409700" y="1123950"/>
                  </a:cubicBezTo>
                  <a:lnTo>
                    <a:pt x="1428750" y="1130300"/>
                  </a:lnTo>
                  <a:lnTo>
                    <a:pt x="1447800" y="1136650"/>
                  </a:lnTo>
                  <a:lnTo>
                    <a:pt x="1466850" y="1143000"/>
                  </a:lnTo>
                  <a:cubicBezTo>
                    <a:pt x="1471083" y="1149350"/>
                    <a:pt x="1473591" y="1157282"/>
                    <a:pt x="1479550" y="1162050"/>
                  </a:cubicBezTo>
                  <a:cubicBezTo>
                    <a:pt x="1530420" y="1202746"/>
                    <a:pt x="1462606" y="1121397"/>
                    <a:pt x="1517650" y="1187450"/>
                  </a:cubicBezTo>
                  <a:cubicBezTo>
                    <a:pt x="1522536" y="1193313"/>
                    <a:pt x="1525464" y="1200637"/>
                    <a:pt x="1530350" y="1206500"/>
                  </a:cubicBezTo>
                  <a:cubicBezTo>
                    <a:pt x="1536099" y="1213399"/>
                    <a:pt x="1543887" y="1218461"/>
                    <a:pt x="1549400" y="1225550"/>
                  </a:cubicBezTo>
                  <a:cubicBezTo>
                    <a:pt x="1589291" y="1276838"/>
                    <a:pt x="1556971" y="1251764"/>
                    <a:pt x="1593850" y="1276350"/>
                  </a:cubicBezTo>
                  <a:cubicBezTo>
                    <a:pt x="1598083" y="1282700"/>
                    <a:pt x="1601154" y="1290004"/>
                    <a:pt x="1606550" y="1295400"/>
                  </a:cubicBezTo>
                  <a:cubicBezTo>
                    <a:pt x="1611946" y="1300796"/>
                    <a:pt x="1620832" y="1302141"/>
                    <a:pt x="1625600" y="1308100"/>
                  </a:cubicBezTo>
                  <a:cubicBezTo>
                    <a:pt x="1629781" y="1313327"/>
                    <a:pt x="1628957" y="1321163"/>
                    <a:pt x="1631950" y="1327150"/>
                  </a:cubicBezTo>
                  <a:cubicBezTo>
                    <a:pt x="1635363" y="1333976"/>
                    <a:pt x="1640417" y="1339850"/>
                    <a:pt x="1644650" y="1346200"/>
                  </a:cubicBezTo>
                  <a:cubicBezTo>
                    <a:pt x="1646767" y="1354667"/>
                    <a:pt x="1646159" y="1364338"/>
                    <a:pt x="1651000" y="1371600"/>
                  </a:cubicBezTo>
                  <a:cubicBezTo>
                    <a:pt x="1664410" y="1391715"/>
                    <a:pt x="1682816" y="1377917"/>
                    <a:pt x="1657350" y="1390650"/>
                  </a:cubicBezTo>
                </a:path>
              </a:pathLst>
            </a:custGeom>
            <a:noFill/>
            <a:ln w="28575">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3"/>
            <p:cNvSpPr/>
            <p:nvPr/>
          </p:nvSpPr>
          <p:spPr>
            <a:xfrm>
              <a:off x="2736850" y="3397250"/>
              <a:ext cx="844550" cy="304800"/>
            </a:xfrm>
            <a:custGeom>
              <a:avLst/>
              <a:gdLst>
                <a:gd name="connsiteX0" fmla="*/ 0 w 844550"/>
                <a:gd name="connsiteY0" fmla="*/ 304800 h 304800"/>
                <a:gd name="connsiteX1" fmla="*/ 31750 w 844550"/>
                <a:gd name="connsiteY1" fmla="*/ 285750 h 304800"/>
                <a:gd name="connsiteX2" fmla="*/ 44450 w 844550"/>
                <a:gd name="connsiteY2" fmla="*/ 266700 h 304800"/>
                <a:gd name="connsiteX3" fmla="*/ 82550 w 844550"/>
                <a:gd name="connsiteY3" fmla="*/ 241300 h 304800"/>
                <a:gd name="connsiteX4" fmla="*/ 215900 w 844550"/>
                <a:gd name="connsiteY4" fmla="*/ 234950 h 304800"/>
                <a:gd name="connsiteX5" fmla="*/ 260350 w 844550"/>
                <a:gd name="connsiteY5" fmla="*/ 228600 h 304800"/>
                <a:gd name="connsiteX6" fmla="*/ 279400 w 844550"/>
                <a:gd name="connsiteY6" fmla="*/ 222250 h 304800"/>
                <a:gd name="connsiteX7" fmla="*/ 317500 w 844550"/>
                <a:gd name="connsiteY7" fmla="*/ 215900 h 304800"/>
                <a:gd name="connsiteX8" fmla="*/ 336550 w 844550"/>
                <a:gd name="connsiteY8" fmla="*/ 209550 h 304800"/>
                <a:gd name="connsiteX9" fmla="*/ 381000 w 844550"/>
                <a:gd name="connsiteY9" fmla="*/ 196850 h 304800"/>
                <a:gd name="connsiteX10" fmla="*/ 387350 w 844550"/>
                <a:gd name="connsiteY10" fmla="*/ 177800 h 304800"/>
                <a:gd name="connsiteX11" fmla="*/ 457200 w 844550"/>
                <a:gd name="connsiteY11" fmla="*/ 146050 h 304800"/>
                <a:gd name="connsiteX12" fmla="*/ 533400 w 844550"/>
                <a:gd name="connsiteY12" fmla="*/ 133350 h 304800"/>
                <a:gd name="connsiteX13" fmla="*/ 590550 w 844550"/>
                <a:gd name="connsiteY13" fmla="*/ 120650 h 304800"/>
                <a:gd name="connsiteX14" fmla="*/ 609600 w 844550"/>
                <a:gd name="connsiteY14" fmla="*/ 107950 h 304800"/>
                <a:gd name="connsiteX15" fmla="*/ 673100 w 844550"/>
                <a:gd name="connsiteY15" fmla="*/ 88900 h 304800"/>
                <a:gd name="connsiteX16" fmla="*/ 711200 w 844550"/>
                <a:gd name="connsiteY16" fmla="*/ 69850 h 304800"/>
                <a:gd name="connsiteX17" fmla="*/ 768350 w 844550"/>
                <a:gd name="connsiteY17" fmla="*/ 57150 h 304800"/>
                <a:gd name="connsiteX18" fmla="*/ 800100 w 844550"/>
                <a:gd name="connsiteY18" fmla="*/ 50800 h 304800"/>
                <a:gd name="connsiteX19" fmla="*/ 825500 w 844550"/>
                <a:gd name="connsiteY19" fmla="*/ 19050 h 304800"/>
                <a:gd name="connsiteX20" fmla="*/ 844550 w 844550"/>
                <a:gd name="connsiteY20" fmla="*/ 0 h 30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44550" h="304800">
                  <a:moveTo>
                    <a:pt x="0" y="304800"/>
                  </a:moveTo>
                  <a:cubicBezTo>
                    <a:pt x="10583" y="298450"/>
                    <a:pt x="22379" y="293782"/>
                    <a:pt x="31750" y="285750"/>
                  </a:cubicBezTo>
                  <a:cubicBezTo>
                    <a:pt x="37544" y="280783"/>
                    <a:pt x="39564" y="272563"/>
                    <a:pt x="44450" y="266700"/>
                  </a:cubicBezTo>
                  <a:cubicBezTo>
                    <a:pt x="55692" y="253209"/>
                    <a:pt x="64328" y="242819"/>
                    <a:pt x="82550" y="241300"/>
                  </a:cubicBezTo>
                  <a:cubicBezTo>
                    <a:pt x="126897" y="237604"/>
                    <a:pt x="171450" y="237067"/>
                    <a:pt x="215900" y="234950"/>
                  </a:cubicBezTo>
                  <a:cubicBezTo>
                    <a:pt x="230717" y="232833"/>
                    <a:pt x="245674" y="231535"/>
                    <a:pt x="260350" y="228600"/>
                  </a:cubicBezTo>
                  <a:cubicBezTo>
                    <a:pt x="266914" y="227287"/>
                    <a:pt x="272866" y="223702"/>
                    <a:pt x="279400" y="222250"/>
                  </a:cubicBezTo>
                  <a:cubicBezTo>
                    <a:pt x="291969" y="219457"/>
                    <a:pt x="304931" y="218693"/>
                    <a:pt x="317500" y="215900"/>
                  </a:cubicBezTo>
                  <a:cubicBezTo>
                    <a:pt x="324034" y="214448"/>
                    <a:pt x="330114" y="211389"/>
                    <a:pt x="336550" y="209550"/>
                  </a:cubicBezTo>
                  <a:cubicBezTo>
                    <a:pt x="392364" y="193603"/>
                    <a:pt x="335325" y="212075"/>
                    <a:pt x="381000" y="196850"/>
                  </a:cubicBezTo>
                  <a:cubicBezTo>
                    <a:pt x="383117" y="190500"/>
                    <a:pt x="382617" y="182533"/>
                    <a:pt x="387350" y="177800"/>
                  </a:cubicBezTo>
                  <a:cubicBezTo>
                    <a:pt x="413486" y="151664"/>
                    <a:pt x="425293" y="151681"/>
                    <a:pt x="457200" y="146050"/>
                  </a:cubicBezTo>
                  <a:cubicBezTo>
                    <a:pt x="482559" y="141575"/>
                    <a:pt x="508150" y="138400"/>
                    <a:pt x="533400" y="133350"/>
                  </a:cubicBezTo>
                  <a:cubicBezTo>
                    <a:pt x="573708" y="125288"/>
                    <a:pt x="554679" y="129618"/>
                    <a:pt x="590550" y="120650"/>
                  </a:cubicBezTo>
                  <a:cubicBezTo>
                    <a:pt x="596900" y="116417"/>
                    <a:pt x="602626" y="111050"/>
                    <a:pt x="609600" y="107950"/>
                  </a:cubicBezTo>
                  <a:cubicBezTo>
                    <a:pt x="636763" y="95878"/>
                    <a:pt x="647241" y="96288"/>
                    <a:pt x="673100" y="88900"/>
                  </a:cubicBezTo>
                  <a:cubicBezTo>
                    <a:pt x="710342" y="78259"/>
                    <a:pt x="674094" y="88403"/>
                    <a:pt x="711200" y="69850"/>
                  </a:cubicBezTo>
                  <a:cubicBezTo>
                    <a:pt x="727194" y="61853"/>
                    <a:pt x="753020" y="59937"/>
                    <a:pt x="768350" y="57150"/>
                  </a:cubicBezTo>
                  <a:cubicBezTo>
                    <a:pt x="778969" y="55219"/>
                    <a:pt x="789517" y="52917"/>
                    <a:pt x="800100" y="50800"/>
                  </a:cubicBezTo>
                  <a:cubicBezTo>
                    <a:pt x="842705" y="22397"/>
                    <a:pt x="800963" y="55856"/>
                    <a:pt x="825500" y="19050"/>
                  </a:cubicBezTo>
                  <a:cubicBezTo>
                    <a:pt x="830481" y="11578"/>
                    <a:pt x="844550" y="0"/>
                    <a:pt x="844550" y="0"/>
                  </a:cubicBezTo>
                </a:path>
              </a:pathLst>
            </a:custGeom>
            <a:no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extBox 19"/>
          <p:cNvSpPr txBox="1"/>
          <p:nvPr/>
        </p:nvSpPr>
        <p:spPr>
          <a:xfrm>
            <a:off x="4914900" y="2007685"/>
            <a:ext cx="577402" cy="276999"/>
          </a:xfrm>
          <a:prstGeom prst="rect">
            <a:avLst/>
          </a:prstGeom>
          <a:noFill/>
        </p:spPr>
        <p:txBody>
          <a:bodyPr wrap="none" rtlCol="0">
            <a:spAutoFit/>
          </a:bodyPr>
          <a:lstStyle/>
          <a:p>
            <a:r>
              <a:rPr lang="en-US" sz="1200" dirty="0" smtClean="0"/>
              <a:t>11786</a:t>
            </a:r>
            <a:endParaRPr lang="en-US" sz="1200" dirty="0"/>
          </a:p>
        </p:txBody>
      </p:sp>
      <p:sp>
        <p:nvSpPr>
          <p:cNvPr id="26" name="TextBox 25"/>
          <p:cNvSpPr txBox="1"/>
          <p:nvPr/>
        </p:nvSpPr>
        <p:spPr>
          <a:xfrm>
            <a:off x="4337498" y="1730686"/>
            <a:ext cx="577402" cy="276999"/>
          </a:xfrm>
          <a:prstGeom prst="rect">
            <a:avLst/>
          </a:prstGeom>
          <a:noFill/>
        </p:spPr>
        <p:txBody>
          <a:bodyPr wrap="none" rtlCol="0">
            <a:spAutoFit/>
          </a:bodyPr>
          <a:lstStyle/>
          <a:p>
            <a:r>
              <a:rPr lang="en-US" sz="1200" dirty="0" smtClean="0"/>
              <a:t>11742</a:t>
            </a:r>
            <a:endParaRPr lang="en-US" sz="1200" dirty="0"/>
          </a:p>
        </p:txBody>
      </p:sp>
      <p:sp>
        <p:nvSpPr>
          <p:cNvPr id="27" name="TextBox 26"/>
          <p:cNvSpPr txBox="1"/>
          <p:nvPr/>
        </p:nvSpPr>
        <p:spPr>
          <a:xfrm>
            <a:off x="3808640" y="1730685"/>
            <a:ext cx="577402" cy="276999"/>
          </a:xfrm>
          <a:prstGeom prst="rect">
            <a:avLst/>
          </a:prstGeom>
          <a:noFill/>
        </p:spPr>
        <p:txBody>
          <a:bodyPr wrap="none" rtlCol="0">
            <a:spAutoFit/>
          </a:bodyPr>
          <a:lstStyle/>
          <a:p>
            <a:r>
              <a:rPr lang="en-US" sz="1200" dirty="0" smtClean="0"/>
              <a:t>11459</a:t>
            </a:r>
            <a:endParaRPr lang="en-US" sz="1200" dirty="0"/>
          </a:p>
        </p:txBody>
      </p:sp>
      <p:sp>
        <p:nvSpPr>
          <p:cNvPr id="31" name="TextBox 30"/>
          <p:cNvSpPr txBox="1"/>
          <p:nvPr/>
        </p:nvSpPr>
        <p:spPr>
          <a:xfrm>
            <a:off x="2824623" y="2011634"/>
            <a:ext cx="577402" cy="276999"/>
          </a:xfrm>
          <a:prstGeom prst="rect">
            <a:avLst/>
          </a:prstGeom>
          <a:noFill/>
        </p:spPr>
        <p:txBody>
          <a:bodyPr wrap="none" rtlCol="0">
            <a:spAutoFit/>
          </a:bodyPr>
          <a:lstStyle/>
          <a:p>
            <a:r>
              <a:rPr lang="en-US" sz="1200" dirty="0" smtClean="0"/>
              <a:t>11893</a:t>
            </a:r>
            <a:endParaRPr lang="en-US" sz="1200" dirty="0"/>
          </a:p>
        </p:txBody>
      </p:sp>
      <p:sp>
        <p:nvSpPr>
          <p:cNvPr id="2" name="TextBox 1"/>
          <p:cNvSpPr txBox="1"/>
          <p:nvPr/>
        </p:nvSpPr>
        <p:spPr>
          <a:xfrm>
            <a:off x="4946283" y="1546019"/>
            <a:ext cx="362600" cy="461665"/>
          </a:xfrm>
          <a:prstGeom prst="rect">
            <a:avLst/>
          </a:prstGeom>
          <a:noFill/>
        </p:spPr>
        <p:txBody>
          <a:bodyPr wrap="none" rtlCol="0">
            <a:spAutoFit/>
          </a:bodyPr>
          <a:lstStyle/>
          <a:p>
            <a:r>
              <a:rPr lang="en-US" sz="2400" dirty="0" smtClean="0"/>
              <a:t>A</a:t>
            </a:r>
            <a:endParaRPr lang="en-US" sz="2400" dirty="0"/>
          </a:p>
        </p:txBody>
      </p:sp>
      <p:sp>
        <p:nvSpPr>
          <p:cNvPr id="21" name="TextBox 20"/>
          <p:cNvSpPr txBox="1"/>
          <p:nvPr/>
        </p:nvSpPr>
        <p:spPr>
          <a:xfrm>
            <a:off x="4532756" y="4824560"/>
            <a:ext cx="427809" cy="461665"/>
          </a:xfrm>
          <a:prstGeom prst="rect">
            <a:avLst/>
          </a:prstGeom>
          <a:noFill/>
        </p:spPr>
        <p:txBody>
          <a:bodyPr wrap="none" rtlCol="0">
            <a:spAutoFit/>
          </a:bodyPr>
          <a:lstStyle/>
          <a:p>
            <a:r>
              <a:rPr lang="en-US" sz="2400" dirty="0" smtClean="0"/>
              <a:t>A’</a:t>
            </a:r>
            <a:endParaRPr lang="en-US" sz="2400" dirty="0"/>
          </a:p>
        </p:txBody>
      </p:sp>
      <p:sp>
        <p:nvSpPr>
          <p:cNvPr id="22" name="TextBox 21"/>
          <p:cNvSpPr txBox="1"/>
          <p:nvPr/>
        </p:nvSpPr>
        <p:spPr>
          <a:xfrm>
            <a:off x="7033767" y="811931"/>
            <a:ext cx="362600" cy="461665"/>
          </a:xfrm>
          <a:prstGeom prst="rect">
            <a:avLst/>
          </a:prstGeom>
          <a:noFill/>
        </p:spPr>
        <p:txBody>
          <a:bodyPr wrap="none" rtlCol="0">
            <a:spAutoFit/>
          </a:bodyPr>
          <a:lstStyle/>
          <a:p>
            <a:r>
              <a:rPr lang="en-US" sz="2400" dirty="0" smtClean="0"/>
              <a:t>A</a:t>
            </a:r>
            <a:endParaRPr lang="en-US" sz="2400" dirty="0"/>
          </a:p>
        </p:txBody>
      </p:sp>
      <p:sp>
        <p:nvSpPr>
          <p:cNvPr id="23" name="TextBox 22"/>
          <p:cNvSpPr txBox="1"/>
          <p:nvPr/>
        </p:nvSpPr>
        <p:spPr>
          <a:xfrm>
            <a:off x="11572861" y="3027918"/>
            <a:ext cx="427809" cy="461665"/>
          </a:xfrm>
          <a:prstGeom prst="rect">
            <a:avLst/>
          </a:prstGeom>
          <a:noFill/>
        </p:spPr>
        <p:txBody>
          <a:bodyPr wrap="none" rtlCol="0">
            <a:spAutoFit/>
          </a:bodyPr>
          <a:lstStyle/>
          <a:p>
            <a:r>
              <a:rPr lang="en-US" sz="2400" dirty="0" smtClean="0"/>
              <a:t>A’</a:t>
            </a:r>
            <a:endParaRPr lang="en-US" sz="2400" dirty="0"/>
          </a:p>
        </p:txBody>
      </p:sp>
    </p:spTree>
    <p:extLst>
      <p:ext uri="{BB962C8B-B14F-4D97-AF65-F5344CB8AC3E}">
        <p14:creationId xmlns:p14="http://schemas.microsoft.com/office/powerpoint/2010/main" val="3608569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Content Placeholder 16"/>
          <p:cNvPicPr>
            <a:picLocks noGrp="1" noChangeAspect="1"/>
          </p:cNvPicPr>
          <p:nvPr>
            <p:ph idx="1"/>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116446" y="151021"/>
            <a:ext cx="11929779" cy="6506359"/>
          </a:xfrm>
        </p:spPr>
      </p:pic>
      <p:sp>
        <p:nvSpPr>
          <p:cNvPr id="2" name="Title 1"/>
          <p:cNvSpPr>
            <a:spLocks noGrp="1"/>
          </p:cNvSpPr>
          <p:nvPr>
            <p:ph type="title"/>
          </p:nvPr>
        </p:nvSpPr>
        <p:spPr>
          <a:xfrm>
            <a:off x="1841500" y="5164847"/>
            <a:ext cx="8178800" cy="1325563"/>
          </a:xfrm>
        </p:spPr>
        <p:txBody>
          <a:bodyPr>
            <a:noAutofit/>
          </a:bodyPr>
          <a:lstStyle/>
          <a:p>
            <a:r>
              <a:rPr lang="en-US" sz="1200" dirty="0"/>
              <a:t>50X </a:t>
            </a:r>
            <a:r>
              <a:rPr lang="en-US" sz="1200" dirty="0" smtClean="0"/>
              <a:t>vertically exaggerated </a:t>
            </a:r>
            <a:r>
              <a:rPr lang="en-US" sz="1200" dirty="0" smtClean="0">
                <a:latin typeface="+mn-lt"/>
              </a:rPr>
              <a:t>MOLA Elevation Data with overlaid CTX </a:t>
            </a:r>
            <a:r>
              <a:rPr lang="en-US" sz="1200" dirty="0">
                <a:latin typeface="+mn-lt"/>
              </a:rPr>
              <a:t>image </a:t>
            </a:r>
            <a:r>
              <a:rPr lang="en-US" sz="1200" dirty="0" smtClean="0">
                <a:latin typeface="+mn-lt"/>
              </a:rPr>
              <a:t>P14_006479_1246_XN_55S029W</a:t>
            </a:r>
            <a:endParaRPr lang="en-US" sz="1200" dirty="0">
              <a:latin typeface="+mn-lt"/>
            </a:endParaRPr>
          </a:p>
        </p:txBody>
      </p:sp>
      <p:pic>
        <p:nvPicPr>
          <p:cNvPr id="8" name="Picture 4" descr="ua_logo_l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70682" y="6277307"/>
            <a:ext cx="553566" cy="47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descr="AZSGC_sunset"/>
          <p:cNvPicPr>
            <a:picLocks noChangeAspect="1" noChangeArrowheads="1"/>
          </p:cNvPicPr>
          <p:nvPr/>
        </p:nvPicPr>
        <p:blipFill>
          <a:blip r:embed="rId5" cstate="email">
            <a:clrChange>
              <a:clrFrom>
                <a:srgbClr val="FFFFFF"/>
              </a:clrFrom>
              <a:clrTo>
                <a:srgbClr val="FFFFFF">
                  <a:alpha val="0"/>
                </a:srgbClr>
              </a:clrTo>
            </a:clrChange>
            <a:extLst>
              <a:ext uri="{28A0092B-C50C-407E-A947-70E740481C1C}">
                <a14:useLocalDpi xmlns:a14="http://schemas.microsoft.com/office/drawing/2010/main"/>
              </a:ext>
            </a:extLst>
          </a:blip>
          <a:srcRect l="12210" t="2715" r="13370" b="1530"/>
          <a:stretch>
            <a:fillRect/>
          </a:stretch>
        </p:blipFill>
        <p:spPr bwMode="auto">
          <a:xfrm>
            <a:off x="7908885" y="6160214"/>
            <a:ext cx="371976" cy="63822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0" name="Picture 6" descr="nasa-logo"/>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4172585" y="6277307"/>
            <a:ext cx="472056" cy="40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322916" y="6259976"/>
            <a:ext cx="499890" cy="506286"/>
          </a:xfrm>
          <a:prstGeom prst="rect">
            <a:avLst/>
          </a:prstGeom>
        </p:spPr>
      </p:pic>
    </p:spTree>
    <p:extLst>
      <p:ext uri="{BB962C8B-B14F-4D97-AF65-F5344CB8AC3E}">
        <p14:creationId xmlns:p14="http://schemas.microsoft.com/office/powerpoint/2010/main" val="12824228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	and Future Work</a:t>
            </a:r>
            <a:endParaRPr lang="en-US" dirty="0"/>
          </a:p>
        </p:txBody>
      </p:sp>
      <p:pic>
        <p:nvPicPr>
          <p:cNvPr id="8" name="Picture 4" descr="ua_logo_l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70682" y="6277307"/>
            <a:ext cx="553566" cy="47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descr="AZSGC_sunset"/>
          <p:cNvPicPr>
            <a:picLocks noChangeAspect="1" noChangeArrowheads="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rcRect l="12210" t="2715" r="13370" b="1530"/>
          <a:stretch>
            <a:fillRect/>
          </a:stretch>
        </p:blipFill>
        <p:spPr bwMode="auto">
          <a:xfrm>
            <a:off x="7908885" y="6160214"/>
            <a:ext cx="371976" cy="63822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0" name="Picture 6" descr="nasa-logo"/>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172585" y="6277307"/>
            <a:ext cx="472056" cy="40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1322916" y="6259976"/>
            <a:ext cx="499890" cy="506286"/>
          </a:xfrm>
          <a:prstGeom prst="rect">
            <a:avLst/>
          </a:prstGeom>
        </p:spPr>
      </p:pic>
      <p:sp>
        <p:nvSpPr>
          <p:cNvPr id="5" name="Content Placeholder 4"/>
          <p:cNvSpPr>
            <a:spLocks noGrp="1"/>
          </p:cNvSpPr>
          <p:nvPr>
            <p:ph idx="1"/>
          </p:nvPr>
        </p:nvSpPr>
        <p:spPr/>
        <p:txBody>
          <a:bodyPr/>
          <a:lstStyle/>
          <a:p>
            <a:r>
              <a:rPr lang="en-US" dirty="0" smtClean="0"/>
              <a:t>New imagery reveals geomorphic evidence consistent with the ancient glacial modification hypothesis</a:t>
            </a:r>
          </a:p>
          <a:p>
            <a:r>
              <a:rPr lang="en-US" dirty="0" smtClean="0"/>
              <a:t>Wet-based glaciation?</a:t>
            </a:r>
          </a:p>
          <a:p>
            <a:r>
              <a:rPr lang="en-US" dirty="0" smtClean="0"/>
              <a:t>If so, could be </a:t>
            </a:r>
            <a:r>
              <a:rPr lang="en-US" dirty="0"/>
              <a:t>i</a:t>
            </a:r>
            <a:r>
              <a:rPr lang="en-US" dirty="0" smtClean="0"/>
              <a:t>ndicative of </a:t>
            </a:r>
            <a:r>
              <a:rPr lang="en-US" dirty="0" err="1" smtClean="0"/>
              <a:t>paleoclimatic</a:t>
            </a:r>
            <a:r>
              <a:rPr lang="en-US" dirty="0" smtClean="0"/>
              <a:t> conditions conducive to the existence of water on the Martian surface</a:t>
            </a:r>
          </a:p>
          <a:p>
            <a:r>
              <a:rPr lang="en-US" dirty="0" smtClean="0"/>
              <a:t>As additional </a:t>
            </a:r>
            <a:r>
              <a:rPr lang="en-US" dirty="0" err="1" smtClean="0"/>
              <a:t>HiRISE</a:t>
            </a:r>
            <a:r>
              <a:rPr lang="en-US" dirty="0" smtClean="0"/>
              <a:t> imagery becomes available, there are many more areas of interest to study at higher resolution</a:t>
            </a:r>
          </a:p>
          <a:p>
            <a:endParaRPr lang="en-US" dirty="0" smtClean="0"/>
          </a:p>
          <a:p>
            <a:endParaRPr lang="en-US" dirty="0"/>
          </a:p>
        </p:txBody>
      </p:sp>
    </p:spTree>
    <p:extLst>
      <p:ext uri="{BB962C8B-B14F-4D97-AF65-F5344CB8AC3E}">
        <p14:creationId xmlns:p14="http://schemas.microsoft.com/office/powerpoint/2010/main" val="41962580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Thank you!</a:t>
            </a:r>
            <a:endParaRPr lang="en-US" dirty="0"/>
          </a:p>
        </p:txBody>
      </p:sp>
      <p:sp>
        <p:nvSpPr>
          <p:cNvPr id="5" name="Content Placeholder 4"/>
          <p:cNvSpPr>
            <a:spLocks noGrp="1"/>
          </p:cNvSpPr>
          <p:nvPr>
            <p:ph idx="1"/>
          </p:nvPr>
        </p:nvSpPr>
        <p:spPr/>
        <p:txBody>
          <a:bodyPr/>
          <a:lstStyle/>
          <a:p>
            <a:r>
              <a:rPr lang="en-US" dirty="0" smtClean="0"/>
              <a:t>Special thanks to my mentor, Victor R. Baker, for accepting me as an intern and introducing me to this field; to Jeffrey S. </a:t>
            </a:r>
            <a:r>
              <a:rPr lang="en-US" dirty="0" err="1" smtClean="0"/>
              <a:t>Kargel</a:t>
            </a:r>
            <a:r>
              <a:rPr lang="en-US" dirty="0" smtClean="0"/>
              <a:t>, for teaching basic glacial physics, and for assistance in image interpretation; to Susan S. Brew and the entire UA/NASA Space Grant team – being accepted as an intern has been a true honor!</a:t>
            </a:r>
            <a:endParaRPr lang="en-US" dirty="0"/>
          </a:p>
        </p:txBody>
      </p:sp>
      <p:pic>
        <p:nvPicPr>
          <p:cNvPr id="12" name="Picture 4" descr="ua_logo_l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52400" y="5486400"/>
            <a:ext cx="1447800" cy="1233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AZSGC_sunset"/>
          <p:cNvPicPr>
            <a:picLocks noChangeAspect="1" noChangeArrowheads="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rcRect l="12210" t="2715" r="13370" b="1530"/>
          <a:stretch>
            <a:fillRect/>
          </a:stretch>
        </p:blipFill>
        <p:spPr bwMode="auto">
          <a:xfrm>
            <a:off x="7563476" y="5463064"/>
            <a:ext cx="765175" cy="13128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4" name="Picture 6" descr="nasa-logo"/>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3937313" y="5551487"/>
            <a:ext cx="1289050" cy="110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4"/>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0665764" y="5452607"/>
            <a:ext cx="1263990" cy="1280160"/>
          </a:xfrm>
          <a:prstGeom prst="rect">
            <a:avLst/>
          </a:prstGeom>
        </p:spPr>
      </p:pic>
    </p:spTree>
    <p:extLst>
      <p:ext uri="{BB962C8B-B14F-4D97-AF65-F5344CB8AC3E}">
        <p14:creationId xmlns:p14="http://schemas.microsoft.com/office/powerpoint/2010/main" val="25294410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Outline</a:t>
            </a:r>
            <a:endParaRPr lang="en-US" dirty="0"/>
          </a:p>
        </p:txBody>
      </p:sp>
      <p:sp>
        <p:nvSpPr>
          <p:cNvPr id="3" name="Content Placeholder 2"/>
          <p:cNvSpPr>
            <a:spLocks noGrp="1"/>
          </p:cNvSpPr>
          <p:nvPr>
            <p:ph idx="1"/>
          </p:nvPr>
        </p:nvSpPr>
        <p:spPr/>
        <p:txBody>
          <a:bodyPr/>
          <a:lstStyle/>
          <a:p>
            <a:r>
              <a:rPr lang="en-US" dirty="0" smtClean="0"/>
              <a:t>Guiding Question</a:t>
            </a:r>
          </a:p>
          <a:p>
            <a:r>
              <a:rPr lang="en-US" dirty="0" smtClean="0"/>
              <a:t>Abbreviations</a:t>
            </a:r>
          </a:p>
          <a:p>
            <a:r>
              <a:rPr lang="en-US" dirty="0" smtClean="0"/>
              <a:t>History</a:t>
            </a:r>
          </a:p>
          <a:p>
            <a:r>
              <a:rPr lang="en-US" dirty="0" smtClean="0"/>
              <a:t>Methods</a:t>
            </a:r>
          </a:p>
          <a:p>
            <a:r>
              <a:rPr lang="en-US" dirty="0" smtClean="0"/>
              <a:t>Images</a:t>
            </a:r>
          </a:p>
          <a:p>
            <a:r>
              <a:rPr lang="en-US" dirty="0" smtClean="0"/>
              <a:t>Conclusions and Further Work</a:t>
            </a:r>
            <a:endParaRPr lang="en-US" dirty="0"/>
          </a:p>
        </p:txBody>
      </p:sp>
      <p:pic>
        <p:nvPicPr>
          <p:cNvPr id="8" name="Picture 4" descr="ua_logo_l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70682" y="6277307"/>
            <a:ext cx="553566" cy="47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descr="AZSGC_sunset"/>
          <p:cNvPicPr>
            <a:picLocks noChangeAspect="1" noChangeArrowheads="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rcRect l="12210" t="2715" r="13370" b="1530"/>
          <a:stretch>
            <a:fillRect/>
          </a:stretch>
        </p:blipFill>
        <p:spPr bwMode="auto">
          <a:xfrm>
            <a:off x="7908885" y="6160214"/>
            <a:ext cx="371976" cy="63822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0" name="Picture 6" descr="nasa-logo"/>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172585" y="6277307"/>
            <a:ext cx="472056" cy="40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1322916" y="6259976"/>
            <a:ext cx="499890" cy="506286"/>
          </a:xfrm>
          <a:prstGeom prst="rect">
            <a:avLst/>
          </a:prstGeom>
        </p:spPr>
      </p:pic>
    </p:spTree>
    <p:extLst>
      <p:ext uri="{BB962C8B-B14F-4D97-AF65-F5344CB8AC3E}">
        <p14:creationId xmlns:p14="http://schemas.microsoft.com/office/powerpoint/2010/main" val="3629823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pPr marL="0" indent="0">
              <a:buNone/>
            </a:pPr>
            <a:r>
              <a:rPr lang="en-US" dirty="0"/>
              <a:t>W</a:t>
            </a:r>
            <a:r>
              <a:rPr lang="en-US" dirty="0" smtClean="0"/>
              <a:t>hat geomorphic evidence for wet-based glacial modification of the Southern </a:t>
            </a:r>
            <a:r>
              <a:rPr lang="en-US" dirty="0" err="1" smtClean="0"/>
              <a:t>Argyre</a:t>
            </a:r>
            <a:r>
              <a:rPr lang="en-US" dirty="0" smtClean="0"/>
              <a:t> crater rim can be identified using new high-resolution imagery from the CTX, </a:t>
            </a:r>
            <a:r>
              <a:rPr lang="en-US" dirty="0" err="1" smtClean="0"/>
              <a:t>HiRISE</a:t>
            </a:r>
            <a:r>
              <a:rPr lang="en-US" dirty="0" smtClean="0"/>
              <a:t>, and MOC missions?</a:t>
            </a:r>
            <a:endParaRPr lang="en-US" dirty="0"/>
          </a:p>
        </p:txBody>
      </p:sp>
      <p:pic>
        <p:nvPicPr>
          <p:cNvPr id="8" name="Picture 4" descr="ua_logo_l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70682" y="6277307"/>
            <a:ext cx="553566" cy="47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descr="AZSGC_sunset"/>
          <p:cNvPicPr>
            <a:picLocks noChangeAspect="1" noChangeArrowheads="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rcRect l="12210" t="2715" r="13370" b="1530"/>
          <a:stretch>
            <a:fillRect/>
          </a:stretch>
        </p:blipFill>
        <p:spPr bwMode="auto">
          <a:xfrm>
            <a:off x="7908885" y="6160214"/>
            <a:ext cx="371976" cy="63822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0" name="Picture 6" descr="nasa-logo"/>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172585" y="6277307"/>
            <a:ext cx="472056" cy="40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1322916" y="6259976"/>
            <a:ext cx="499890" cy="506286"/>
          </a:xfrm>
          <a:prstGeom prst="rect">
            <a:avLst/>
          </a:prstGeom>
        </p:spPr>
      </p:pic>
      <p:sp>
        <p:nvSpPr>
          <p:cNvPr id="4" name="TextBox 3"/>
          <p:cNvSpPr txBox="1"/>
          <p:nvPr/>
        </p:nvSpPr>
        <p:spPr>
          <a:xfrm>
            <a:off x="558913" y="3230415"/>
            <a:ext cx="10394503" cy="2862322"/>
          </a:xfrm>
          <a:prstGeom prst="rect">
            <a:avLst/>
          </a:prstGeom>
          <a:noFill/>
        </p:spPr>
        <p:txBody>
          <a:bodyPr wrap="square" rtlCol="0">
            <a:spAutoFit/>
          </a:bodyPr>
          <a:lstStyle/>
          <a:p>
            <a:r>
              <a:rPr lang="en-US" dirty="0" smtClean="0"/>
              <a:t>Some abbreviations:</a:t>
            </a:r>
          </a:p>
          <a:p>
            <a:pPr marL="285750" indent="-285750">
              <a:buFont typeface="Arial" panose="020B0604020202020204" pitchFamily="34" charset="0"/>
              <a:buChar char="•"/>
            </a:pPr>
            <a:r>
              <a:rPr lang="en-US" b="1" dirty="0" smtClean="0"/>
              <a:t>CTX</a:t>
            </a:r>
            <a:r>
              <a:rPr lang="en-US" dirty="0" smtClean="0"/>
              <a:t>: Context Camera on the Mars Reconnaissance Orbiter, developed and operated by </a:t>
            </a:r>
            <a:r>
              <a:rPr lang="en-US" dirty="0" err="1" smtClean="0"/>
              <a:t>Malin</a:t>
            </a:r>
            <a:r>
              <a:rPr lang="en-US" dirty="0" smtClean="0"/>
              <a:t> Space Science Systems</a:t>
            </a:r>
          </a:p>
          <a:p>
            <a:pPr marL="285750" indent="-285750">
              <a:buFont typeface="Arial" panose="020B0604020202020204" pitchFamily="34" charset="0"/>
              <a:buChar char="•"/>
            </a:pPr>
            <a:r>
              <a:rPr lang="en-US" b="1" dirty="0" err="1" smtClean="0"/>
              <a:t>HiRISE</a:t>
            </a:r>
            <a:r>
              <a:rPr lang="en-US" dirty="0" smtClean="0"/>
              <a:t>: High Resolution Imaging Science Experiment on the Mars Reconnaissance Orbiter, developed and operated by the Lunar Planetary Laboratory at the UA</a:t>
            </a:r>
          </a:p>
          <a:p>
            <a:pPr marL="285750" indent="-285750">
              <a:buFont typeface="Arial" panose="020B0604020202020204" pitchFamily="34" charset="0"/>
              <a:buChar char="•"/>
            </a:pPr>
            <a:r>
              <a:rPr lang="en-US" b="1" dirty="0" smtClean="0"/>
              <a:t>MOC</a:t>
            </a:r>
            <a:r>
              <a:rPr lang="en-US" dirty="0" smtClean="0"/>
              <a:t>: Mars Orbital Camera on NASA’s Mars Global Surveyor spacecraft developed and operated by </a:t>
            </a:r>
            <a:r>
              <a:rPr lang="en-US" dirty="0" err="1" smtClean="0"/>
              <a:t>Malin</a:t>
            </a:r>
            <a:r>
              <a:rPr lang="en-US" dirty="0" smtClean="0"/>
              <a:t> Space Science Systems</a:t>
            </a:r>
          </a:p>
          <a:p>
            <a:pPr marL="285750" indent="-285750">
              <a:buFont typeface="Arial" panose="020B0604020202020204" pitchFamily="34" charset="0"/>
              <a:buChar char="•"/>
            </a:pPr>
            <a:r>
              <a:rPr lang="en-US" b="1" dirty="0"/>
              <a:t>JMARS</a:t>
            </a:r>
            <a:r>
              <a:rPr lang="en-US" dirty="0"/>
              <a:t>: Java Mission-planning and Analysis for Remote Sensing – GIS from ASU’s Mars Space Flight Facility</a:t>
            </a:r>
          </a:p>
          <a:p>
            <a:pPr marL="285750" indent="-285750">
              <a:buFont typeface="Arial" panose="020B0604020202020204" pitchFamily="34" charset="0"/>
              <a:buChar char="•"/>
            </a:pPr>
            <a:r>
              <a:rPr lang="en-US" b="1" dirty="0" err="1" smtClean="0"/>
              <a:t>HiView</a:t>
            </a:r>
            <a:r>
              <a:rPr lang="en-US" dirty="0" smtClean="0"/>
              <a:t>: Application developed by the Lunar Planetary Laboratory at the UA for viewing and analyzing </a:t>
            </a:r>
            <a:r>
              <a:rPr lang="en-US" dirty="0" err="1" smtClean="0"/>
              <a:t>HiRISE</a:t>
            </a:r>
            <a:r>
              <a:rPr lang="en-US" dirty="0" smtClean="0"/>
              <a:t> imagery</a:t>
            </a:r>
            <a:endParaRPr lang="en-US" b="1" dirty="0"/>
          </a:p>
        </p:txBody>
      </p:sp>
    </p:spTree>
    <p:extLst>
      <p:ext uri="{BB962C8B-B14F-4D97-AF65-F5344CB8AC3E}">
        <p14:creationId xmlns:p14="http://schemas.microsoft.com/office/powerpoint/2010/main" val="2511894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History</a:t>
            </a:r>
            <a:endParaRPr lang="en-US" dirty="0"/>
          </a:p>
        </p:txBody>
      </p:sp>
      <p:sp>
        <p:nvSpPr>
          <p:cNvPr id="3" name="Content Placeholder 2"/>
          <p:cNvSpPr>
            <a:spLocks noGrp="1"/>
          </p:cNvSpPr>
          <p:nvPr>
            <p:ph idx="1"/>
          </p:nvPr>
        </p:nvSpPr>
        <p:spPr/>
        <p:txBody>
          <a:bodyPr/>
          <a:lstStyle/>
          <a:p>
            <a:r>
              <a:rPr lang="en-US" dirty="0" smtClean="0"/>
              <a:t>Several authors over the past 25 years (e.g. Banks et al. 2008, 2009; </a:t>
            </a:r>
            <a:r>
              <a:rPr lang="en-US" dirty="0" err="1" smtClean="0"/>
              <a:t>Kargel</a:t>
            </a:r>
            <a:r>
              <a:rPr lang="en-US" dirty="0" smtClean="0"/>
              <a:t> and Strom 1992; </a:t>
            </a:r>
            <a:r>
              <a:rPr lang="en-US" dirty="0" err="1" smtClean="0"/>
              <a:t>Heisinger</a:t>
            </a:r>
            <a:r>
              <a:rPr lang="en-US" dirty="0" smtClean="0"/>
              <a:t> and Head 2002; among others) have posited a history of glacial modification in and around </a:t>
            </a:r>
            <a:r>
              <a:rPr lang="en-US" dirty="0" err="1" smtClean="0"/>
              <a:t>Argyre</a:t>
            </a:r>
            <a:r>
              <a:rPr lang="en-US" dirty="0" smtClean="0"/>
              <a:t> crater</a:t>
            </a:r>
          </a:p>
          <a:p>
            <a:r>
              <a:rPr lang="en-US" dirty="0" smtClean="0"/>
              <a:t>Evidence includes:</a:t>
            </a:r>
          </a:p>
          <a:p>
            <a:pPr lvl="1"/>
            <a:r>
              <a:rPr lang="en-US" dirty="0" smtClean="0"/>
              <a:t>Large U-shaped valleys</a:t>
            </a:r>
          </a:p>
          <a:p>
            <a:pPr lvl="1"/>
            <a:r>
              <a:rPr lang="en-US" dirty="0" smtClean="0"/>
              <a:t>Peaks sculpted into arêtes, cirques and horns</a:t>
            </a:r>
          </a:p>
          <a:p>
            <a:pPr lvl="1"/>
            <a:r>
              <a:rPr lang="en-US" dirty="0" smtClean="0"/>
              <a:t>Eskers (positive relief deposits from </a:t>
            </a:r>
            <a:r>
              <a:rPr lang="en-US" dirty="0" err="1" smtClean="0"/>
              <a:t>subglacial</a:t>
            </a:r>
            <a:r>
              <a:rPr lang="en-US" dirty="0" smtClean="0"/>
              <a:t> streams)</a:t>
            </a:r>
          </a:p>
          <a:p>
            <a:pPr lvl="1"/>
            <a:r>
              <a:rPr lang="en-US" dirty="0" smtClean="0"/>
              <a:t>Moraines</a:t>
            </a:r>
          </a:p>
          <a:p>
            <a:pPr lvl="1"/>
            <a:r>
              <a:rPr lang="en-US" dirty="0" smtClean="0"/>
              <a:t>Streamlined features on </a:t>
            </a:r>
            <a:r>
              <a:rPr lang="en-US" dirty="0" err="1" smtClean="0"/>
              <a:t>hillslopes</a:t>
            </a:r>
            <a:endParaRPr lang="en-US" dirty="0" smtClean="0"/>
          </a:p>
          <a:p>
            <a:pPr lvl="1"/>
            <a:endParaRPr lang="en-US" dirty="0"/>
          </a:p>
        </p:txBody>
      </p:sp>
      <p:pic>
        <p:nvPicPr>
          <p:cNvPr id="8" name="Picture 4" descr="ua_logo_l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70682" y="6277307"/>
            <a:ext cx="553566" cy="47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descr="AZSGC_sunset"/>
          <p:cNvPicPr>
            <a:picLocks noChangeAspect="1" noChangeArrowheads="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rcRect l="12210" t="2715" r="13370" b="1530"/>
          <a:stretch>
            <a:fillRect/>
          </a:stretch>
        </p:blipFill>
        <p:spPr bwMode="auto">
          <a:xfrm>
            <a:off x="7908885" y="6160214"/>
            <a:ext cx="371976" cy="63822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0" name="Picture 6" descr="nasa-logo"/>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172585" y="6277307"/>
            <a:ext cx="472056" cy="40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1322916" y="6259976"/>
            <a:ext cx="499890" cy="506286"/>
          </a:xfrm>
          <a:prstGeom prst="rect">
            <a:avLst/>
          </a:prstGeom>
        </p:spPr>
      </p:pic>
    </p:spTree>
    <p:extLst>
      <p:ext uri="{BB962C8B-B14F-4D97-AF65-F5344CB8AC3E}">
        <p14:creationId xmlns:p14="http://schemas.microsoft.com/office/powerpoint/2010/main" val="6877717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4" descr="ua_logo_l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70682" y="6277307"/>
            <a:ext cx="553566" cy="47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descr="AZSGC_sunset"/>
          <p:cNvPicPr>
            <a:picLocks noChangeAspect="1" noChangeArrowheads="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rcRect l="12210" t="2715" r="13370" b="1530"/>
          <a:stretch>
            <a:fillRect/>
          </a:stretch>
        </p:blipFill>
        <p:spPr bwMode="auto">
          <a:xfrm>
            <a:off x="7908885" y="6160214"/>
            <a:ext cx="371976" cy="63822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0" name="Picture 6" descr="nasa-logo"/>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172585" y="6277307"/>
            <a:ext cx="472056" cy="40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1322916" y="6259976"/>
            <a:ext cx="499890" cy="506286"/>
          </a:xfrm>
          <a:prstGeom prst="rect">
            <a:avLst/>
          </a:prstGeom>
        </p:spPr>
      </p:pic>
      <p:sp>
        <p:nvSpPr>
          <p:cNvPr id="6" name="Title 1"/>
          <p:cNvSpPr>
            <a:spLocks noGrp="1"/>
          </p:cNvSpPr>
          <p:nvPr>
            <p:ph type="title"/>
          </p:nvPr>
        </p:nvSpPr>
        <p:spPr>
          <a:xfrm>
            <a:off x="838200" y="365125"/>
            <a:ext cx="10515600" cy="1325563"/>
          </a:xfrm>
        </p:spPr>
        <p:txBody>
          <a:bodyPr/>
          <a:lstStyle/>
          <a:p>
            <a:r>
              <a:rPr lang="en-US" dirty="0" smtClean="0"/>
              <a:t>Research Methods</a:t>
            </a:r>
            <a:endParaRPr lang="en-US" dirty="0"/>
          </a:p>
        </p:txBody>
      </p:sp>
      <p:sp>
        <p:nvSpPr>
          <p:cNvPr id="7" name="Content Placeholder 2"/>
          <p:cNvSpPr>
            <a:spLocks noGrp="1"/>
          </p:cNvSpPr>
          <p:nvPr>
            <p:ph idx="1"/>
          </p:nvPr>
        </p:nvSpPr>
        <p:spPr>
          <a:xfrm>
            <a:off x="838200" y="1825625"/>
            <a:ext cx="10515600" cy="4351338"/>
          </a:xfrm>
        </p:spPr>
        <p:txBody>
          <a:bodyPr/>
          <a:lstStyle/>
          <a:p>
            <a:r>
              <a:rPr lang="en-US" dirty="0" smtClean="0"/>
              <a:t>Over 300 images from CTX, </a:t>
            </a:r>
            <a:r>
              <a:rPr lang="en-US" dirty="0" err="1" smtClean="0"/>
              <a:t>HiRISE</a:t>
            </a:r>
            <a:r>
              <a:rPr lang="en-US" dirty="0" smtClean="0"/>
              <a:t>, and MOC missions were interpreted, especially (but not exclusively) those images taken since 2007</a:t>
            </a:r>
          </a:p>
          <a:p>
            <a:r>
              <a:rPr lang="en-US" dirty="0" smtClean="0"/>
              <a:t>JMARS (Arizona State University) was used to locate and view images</a:t>
            </a:r>
          </a:p>
          <a:p>
            <a:r>
              <a:rPr lang="en-US" dirty="0" err="1" smtClean="0"/>
              <a:t>HiVIEW</a:t>
            </a:r>
            <a:r>
              <a:rPr lang="en-US" dirty="0" smtClean="0"/>
              <a:t> (Lunar Planetary Lab, UA) was used to further analyze </a:t>
            </a:r>
            <a:r>
              <a:rPr lang="en-US" dirty="0" err="1" smtClean="0"/>
              <a:t>HiRISE</a:t>
            </a:r>
            <a:r>
              <a:rPr lang="en-US" dirty="0" smtClean="0"/>
              <a:t> images</a:t>
            </a:r>
          </a:p>
          <a:p>
            <a:r>
              <a:rPr lang="en-US" dirty="0" smtClean="0"/>
              <a:t>The images presented here contain features representative of what exists across this regional landscape</a:t>
            </a:r>
          </a:p>
        </p:txBody>
      </p:sp>
    </p:spTree>
    <p:extLst>
      <p:ext uri="{BB962C8B-B14F-4D97-AF65-F5344CB8AC3E}">
        <p14:creationId xmlns:p14="http://schemas.microsoft.com/office/powerpoint/2010/main" val="19461149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727061" y="1315491"/>
            <a:ext cx="10845800" cy="4784436"/>
            <a:chOff x="0" y="495157"/>
            <a:chExt cx="12192000" cy="5378289"/>
          </a:xfrm>
        </p:grpSpPr>
        <p:pic>
          <p:nvPicPr>
            <p:cNvPr id="8" name="Picture 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495157"/>
              <a:ext cx="12192000" cy="5378289"/>
            </a:xfrm>
            <a:prstGeom prst="rect">
              <a:avLst/>
            </a:prstGeom>
          </p:spPr>
        </p:pic>
        <p:sp>
          <p:nvSpPr>
            <p:cNvPr id="10" name="TextBox 9"/>
            <p:cNvSpPr txBox="1"/>
            <p:nvPr/>
          </p:nvSpPr>
          <p:spPr>
            <a:xfrm>
              <a:off x="118156" y="1461752"/>
              <a:ext cx="1828800" cy="369332"/>
            </a:xfrm>
            <a:prstGeom prst="rect">
              <a:avLst/>
            </a:prstGeom>
            <a:noFill/>
          </p:spPr>
          <p:txBody>
            <a:bodyPr wrap="square" rtlCol="0">
              <a:spAutoFit/>
            </a:bodyPr>
            <a:lstStyle/>
            <a:p>
              <a:r>
                <a:rPr lang="en-US" sz="1800" b="1" kern="1200" dirty="0" smtClean="0">
                  <a:solidFill>
                    <a:schemeClr val="tx1"/>
                  </a:solidFill>
                  <a:latin typeface="+mn-lt"/>
                  <a:ea typeface="+mn-ea"/>
                  <a:cs typeface="+mn-cs"/>
                </a:rPr>
                <a:t>40 S</a:t>
              </a:r>
              <a:endParaRPr lang="en-US" sz="1800" b="1" kern="1200" dirty="0">
                <a:solidFill>
                  <a:schemeClr val="tx1"/>
                </a:solidFill>
                <a:latin typeface="+mn-lt"/>
                <a:ea typeface="+mn-ea"/>
                <a:cs typeface="+mn-cs"/>
              </a:endParaRPr>
            </a:p>
          </p:txBody>
        </p:sp>
        <p:sp>
          <p:nvSpPr>
            <p:cNvPr id="11" name="TextBox 10"/>
            <p:cNvSpPr txBox="1"/>
            <p:nvPr/>
          </p:nvSpPr>
          <p:spPr>
            <a:xfrm>
              <a:off x="118156" y="4438406"/>
              <a:ext cx="1828800" cy="369332"/>
            </a:xfrm>
            <a:prstGeom prst="rect">
              <a:avLst/>
            </a:prstGeom>
            <a:noFill/>
          </p:spPr>
          <p:txBody>
            <a:bodyPr wrap="square" rtlCol="0">
              <a:spAutoFit/>
            </a:bodyPr>
            <a:lstStyle/>
            <a:p>
              <a:r>
                <a:rPr lang="en-US" b="1" dirty="0"/>
                <a:t>6</a:t>
              </a:r>
              <a:r>
                <a:rPr lang="en-US" sz="1800" b="1" kern="1200" dirty="0" smtClean="0">
                  <a:solidFill>
                    <a:schemeClr val="tx1"/>
                  </a:solidFill>
                </a:rPr>
                <a:t>0 S</a:t>
              </a:r>
              <a:endParaRPr lang="en-US" sz="1800" b="1" kern="1200" dirty="0">
                <a:solidFill>
                  <a:schemeClr val="tx1"/>
                </a:solidFill>
              </a:endParaRPr>
            </a:p>
          </p:txBody>
        </p:sp>
        <p:sp>
          <p:nvSpPr>
            <p:cNvPr id="12" name="TextBox 11"/>
            <p:cNvSpPr txBox="1"/>
            <p:nvPr/>
          </p:nvSpPr>
          <p:spPr>
            <a:xfrm>
              <a:off x="3403517" y="520579"/>
              <a:ext cx="1828800" cy="369332"/>
            </a:xfrm>
            <a:prstGeom prst="rect">
              <a:avLst/>
            </a:prstGeom>
            <a:noFill/>
          </p:spPr>
          <p:txBody>
            <a:bodyPr wrap="square" rtlCol="0">
              <a:spAutoFit/>
            </a:bodyPr>
            <a:lstStyle/>
            <a:p>
              <a:r>
                <a:rPr lang="en-US" b="1" dirty="0" smtClean="0"/>
                <a:t>30</a:t>
              </a:r>
              <a:r>
                <a:rPr lang="en-US" sz="1800" b="1" kern="1200" dirty="0" smtClean="0">
                  <a:solidFill>
                    <a:schemeClr val="tx1"/>
                  </a:solidFill>
                </a:rPr>
                <a:t>0 </a:t>
              </a:r>
              <a:r>
                <a:rPr lang="en-US" b="1" dirty="0" smtClean="0"/>
                <a:t>E</a:t>
              </a:r>
              <a:endParaRPr lang="en-US" sz="1800" b="1" kern="1200" dirty="0">
                <a:solidFill>
                  <a:schemeClr val="tx1"/>
                </a:solidFill>
              </a:endParaRPr>
            </a:p>
          </p:txBody>
        </p:sp>
        <p:sp>
          <p:nvSpPr>
            <p:cNvPr id="13" name="TextBox 12"/>
            <p:cNvSpPr txBox="1"/>
            <p:nvPr/>
          </p:nvSpPr>
          <p:spPr>
            <a:xfrm>
              <a:off x="567072" y="520579"/>
              <a:ext cx="1828800" cy="369332"/>
            </a:xfrm>
            <a:prstGeom prst="rect">
              <a:avLst/>
            </a:prstGeom>
            <a:noFill/>
          </p:spPr>
          <p:txBody>
            <a:bodyPr wrap="square" rtlCol="0">
              <a:spAutoFit/>
            </a:bodyPr>
            <a:lstStyle/>
            <a:p>
              <a:r>
                <a:rPr lang="en-US" b="1" dirty="0" smtClean="0"/>
                <a:t>28</a:t>
              </a:r>
              <a:r>
                <a:rPr lang="en-US" sz="1800" b="1" kern="1200" dirty="0" smtClean="0">
                  <a:solidFill>
                    <a:schemeClr val="tx1"/>
                  </a:solidFill>
                </a:rPr>
                <a:t>0 </a:t>
              </a:r>
              <a:r>
                <a:rPr lang="en-US" b="1" dirty="0" smtClean="0"/>
                <a:t>E</a:t>
              </a:r>
              <a:endParaRPr lang="en-US" sz="1800" b="1" kern="1200" dirty="0">
                <a:solidFill>
                  <a:schemeClr val="tx1"/>
                </a:solidFill>
              </a:endParaRPr>
            </a:p>
          </p:txBody>
        </p:sp>
        <p:sp>
          <p:nvSpPr>
            <p:cNvPr id="14" name="TextBox 13"/>
            <p:cNvSpPr txBox="1"/>
            <p:nvPr/>
          </p:nvSpPr>
          <p:spPr>
            <a:xfrm>
              <a:off x="6361365" y="520579"/>
              <a:ext cx="1828800" cy="369332"/>
            </a:xfrm>
            <a:prstGeom prst="rect">
              <a:avLst/>
            </a:prstGeom>
            <a:noFill/>
          </p:spPr>
          <p:txBody>
            <a:bodyPr wrap="square" rtlCol="0">
              <a:spAutoFit/>
            </a:bodyPr>
            <a:lstStyle/>
            <a:p>
              <a:r>
                <a:rPr lang="en-US" b="1" dirty="0" smtClean="0"/>
                <a:t>32</a:t>
              </a:r>
              <a:r>
                <a:rPr lang="en-US" sz="1800" b="1" kern="1200" dirty="0" smtClean="0">
                  <a:solidFill>
                    <a:schemeClr val="tx1"/>
                  </a:solidFill>
                </a:rPr>
                <a:t>0 </a:t>
              </a:r>
              <a:r>
                <a:rPr lang="en-US" b="1" dirty="0" smtClean="0"/>
                <a:t>E</a:t>
              </a:r>
              <a:endParaRPr lang="en-US" sz="1800" b="1" kern="1200" dirty="0">
                <a:solidFill>
                  <a:schemeClr val="tx1"/>
                </a:solidFill>
              </a:endParaRPr>
            </a:p>
          </p:txBody>
        </p:sp>
        <p:sp>
          <p:nvSpPr>
            <p:cNvPr id="15" name="TextBox 14"/>
            <p:cNvSpPr txBox="1"/>
            <p:nvPr/>
          </p:nvSpPr>
          <p:spPr>
            <a:xfrm>
              <a:off x="9319212" y="520579"/>
              <a:ext cx="1828800" cy="369332"/>
            </a:xfrm>
            <a:prstGeom prst="rect">
              <a:avLst/>
            </a:prstGeom>
            <a:noFill/>
          </p:spPr>
          <p:txBody>
            <a:bodyPr wrap="square" rtlCol="0">
              <a:spAutoFit/>
            </a:bodyPr>
            <a:lstStyle/>
            <a:p>
              <a:r>
                <a:rPr lang="en-US" b="1" dirty="0" smtClean="0"/>
                <a:t>34</a:t>
              </a:r>
              <a:r>
                <a:rPr lang="en-US" sz="1800" b="1" kern="1200" dirty="0" smtClean="0">
                  <a:solidFill>
                    <a:schemeClr val="tx1"/>
                  </a:solidFill>
                </a:rPr>
                <a:t>0 </a:t>
              </a:r>
              <a:r>
                <a:rPr lang="en-US" b="1" dirty="0" smtClean="0"/>
                <a:t>E</a:t>
              </a:r>
              <a:endParaRPr lang="en-US" sz="1800" b="1" kern="1200" dirty="0">
                <a:solidFill>
                  <a:schemeClr val="tx1"/>
                </a:solidFill>
              </a:endParaRPr>
            </a:p>
          </p:txBody>
        </p:sp>
        <p:sp>
          <p:nvSpPr>
            <p:cNvPr id="16" name="TextBox 15"/>
            <p:cNvSpPr txBox="1"/>
            <p:nvPr/>
          </p:nvSpPr>
          <p:spPr>
            <a:xfrm>
              <a:off x="118156" y="2950079"/>
              <a:ext cx="1828800" cy="369332"/>
            </a:xfrm>
            <a:prstGeom prst="rect">
              <a:avLst/>
            </a:prstGeom>
            <a:noFill/>
          </p:spPr>
          <p:txBody>
            <a:bodyPr wrap="square" rtlCol="0">
              <a:spAutoFit/>
            </a:bodyPr>
            <a:lstStyle/>
            <a:p>
              <a:r>
                <a:rPr lang="en-US" b="1" dirty="0"/>
                <a:t>5</a:t>
              </a:r>
              <a:r>
                <a:rPr lang="en-US" sz="1800" b="1" kern="1200" dirty="0" smtClean="0">
                  <a:solidFill>
                    <a:schemeClr val="tx1"/>
                  </a:solidFill>
                  <a:latin typeface="+mn-lt"/>
                  <a:ea typeface="+mn-ea"/>
                  <a:cs typeface="+mn-cs"/>
                </a:rPr>
                <a:t>0 S</a:t>
              </a:r>
              <a:endParaRPr lang="en-US" sz="1800" b="1" kern="1200" dirty="0">
                <a:solidFill>
                  <a:schemeClr val="tx1"/>
                </a:solidFill>
                <a:latin typeface="+mn-lt"/>
                <a:ea typeface="+mn-ea"/>
                <a:cs typeface="+mn-cs"/>
              </a:endParaRPr>
            </a:p>
          </p:txBody>
        </p:sp>
      </p:grpSp>
      <p:sp>
        <p:nvSpPr>
          <p:cNvPr id="18" name="Title 1"/>
          <p:cNvSpPr>
            <a:spLocks noGrp="1"/>
          </p:cNvSpPr>
          <p:nvPr>
            <p:ph type="title"/>
          </p:nvPr>
        </p:nvSpPr>
        <p:spPr>
          <a:xfrm>
            <a:off x="838200" y="365125"/>
            <a:ext cx="10515600" cy="1325563"/>
          </a:xfrm>
        </p:spPr>
        <p:txBody>
          <a:bodyPr/>
          <a:lstStyle/>
          <a:p>
            <a:r>
              <a:rPr lang="en-US" dirty="0" smtClean="0"/>
              <a:t>Region of Study</a:t>
            </a:r>
            <a:endParaRPr lang="en-US" dirty="0"/>
          </a:p>
        </p:txBody>
      </p:sp>
      <p:sp>
        <p:nvSpPr>
          <p:cNvPr id="19" name="Rectangle 18"/>
          <p:cNvSpPr/>
          <p:nvPr/>
        </p:nvSpPr>
        <p:spPr>
          <a:xfrm>
            <a:off x="3428368" y="3783929"/>
            <a:ext cx="4857470" cy="1468315"/>
          </a:xfrm>
          <a:prstGeom prst="rect">
            <a:avLst/>
          </a:prstGeom>
          <a:noFill/>
          <a:ln w="57150">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0" name="Picture 4" descr="ua_logo_l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70682" y="6277307"/>
            <a:ext cx="553566" cy="47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5" descr="AZSGC_sunset"/>
          <p:cNvPicPr>
            <a:picLocks noChangeAspect="1" noChangeArrowheads="1"/>
          </p:cNvPicPr>
          <p:nvPr/>
        </p:nvPicPr>
        <p:blipFill>
          <a:blip r:embed="rId5" cstate="email">
            <a:clrChange>
              <a:clrFrom>
                <a:srgbClr val="FFFFFF"/>
              </a:clrFrom>
              <a:clrTo>
                <a:srgbClr val="FFFFFF">
                  <a:alpha val="0"/>
                </a:srgbClr>
              </a:clrTo>
            </a:clrChange>
            <a:extLst>
              <a:ext uri="{28A0092B-C50C-407E-A947-70E740481C1C}">
                <a14:useLocalDpi xmlns:a14="http://schemas.microsoft.com/office/drawing/2010/main"/>
              </a:ext>
            </a:extLst>
          </a:blip>
          <a:srcRect l="12210" t="2715" r="13370" b="1530"/>
          <a:stretch>
            <a:fillRect/>
          </a:stretch>
        </p:blipFill>
        <p:spPr bwMode="auto">
          <a:xfrm>
            <a:off x="7908885" y="6160214"/>
            <a:ext cx="371976" cy="63822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2" name="Picture 6" descr="nasa-logo"/>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4172585" y="6277307"/>
            <a:ext cx="472056" cy="40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22"/>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322916" y="6259976"/>
            <a:ext cx="499890" cy="506286"/>
          </a:xfrm>
          <a:prstGeom prst="rect">
            <a:avLst/>
          </a:prstGeom>
        </p:spPr>
      </p:pic>
      <p:sp>
        <p:nvSpPr>
          <p:cNvPr id="17" name="TextBox 16"/>
          <p:cNvSpPr txBox="1"/>
          <p:nvPr/>
        </p:nvSpPr>
        <p:spPr>
          <a:xfrm>
            <a:off x="958885" y="6099927"/>
            <a:ext cx="3213700" cy="276999"/>
          </a:xfrm>
          <a:prstGeom prst="rect">
            <a:avLst/>
          </a:prstGeom>
          <a:noFill/>
        </p:spPr>
        <p:txBody>
          <a:bodyPr wrap="none" rtlCol="0">
            <a:spAutoFit/>
          </a:bodyPr>
          <a:lstStyle/>
          <a:p>
            <a:r>
              <a:rPr lang="en-US" sz="1200" dirty="0" smtClean="0"/>
              <a:t>Mars Orbital Laser Altimeter (MOLA) Composite </a:t>
            </a:r>
            <a:endParaRPr lang="en-US" sz="1200" dirty="0"/>
          </a:p>
        </p:txBody>
      </p:sp>
      <p:grpSp>
        <p:nvGrpSpPr>
          <p:cNvPr id="3" name="Group 2"/>
          <p:cNvGrpSpPr/>
          <p:nvPr/>
        </p:nvGrpSpPr>
        <p:grpSpPr>
          <a:xfrm>
            <a:off x="3435985" y="3810210"/>
            <a:ext cx="4657592" cy="1130090"/>
            <a:chOff x="3435985" y="3810210"/>
            <a:chExt cx="4657592" cy="1130090"/>
          </a:xfrm>
        </p:grpSpPr>
        <p:sp>
          <p:nvSpPr>
            <p:cNvPr id="2" name="Rectangle 1"/>
            <p:cNvSpPr/>
            <p:nvPr/>
          </p:nvSpPr>
          <p:spPr>
            <a:xfrm>
              <a:off x="3619500" y="4419600"/>
              <a:ext cx="736600" cy="52070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3435985" y="3810210"/>
              <a:ext cx="736600" cy="52070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7356977" y="4159250"/>
              <a:ext cx="736600" cy="52070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639960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59552" t="19278"/>
          <a:stretch/>
        </p:blipFill>
        <p:spPr>
          <a:xfrm>
            <a:off x="89183" y="1490312"/>
            <a:ext cx="4251960" cy="3996246"/>
          </a:xfrm>
          <a:prstGeom prst="rect">
            <a:avLst/>
          </a:prstGeom>
        </p:spPr>
      </p:pic>
      <p:pic>
        <p:nvPicPr>
          <p:cNvPr id="18" name="Picture 4" descr="ua_logo_l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70682" y="6277307"/>
            <a:ext cx="553566" cy="47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5" descr="AZSGC_sunset"/>
          <p:cNvPicPr>
            <a:picLocks noChangeAspect="1" noChangeArrowheads="1"/>
          </p:cNvPicPr>
          <p:nvPr/>
        </p:nvPicPr>
        <p:blipFill>
          <a:blip r:embed="rId5" cstate="email">
            <a:clrChange>
              <a:clrFrom>
                <a:srgbClr val="FFFFFF"/>
              </a:clrFrom>
              <a:clrTo>
                <a:srgbClr val="FFFFFF">
                  <a:alpha val="0"/>
                </a:srgbClr>
              </a:clrTo>
            </a:clrChange>
            <a:extLst>
              <a:ext uri="{28A0092B-C50C-407E-A947-70E740481C1C}">
                <a14:useLocalDpi xmlns:a14="http://schemas.microsoft.com/office/drawing/2010/main"/>
              </a:ext>
            </a:extLst>
          </a:blip>
          <a:srcRect l="12210" t="2715" r="13370" b="1530"/>
          <a:stretch>
            <a:fillRect/>
          </a:stretch>
        </p:blipFill>
        <p:spPr bwMode="auto">
          <a:xfrm>
            <a:off x="7908885" y="6160214"/>
            <a:ext cx="371976" cy="63822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 name="Picture 6" descr="nasa-logo"/>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4172585" y="6277307"/>
            <a:ext cx="472056" cy="40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20"/>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322916" y="6259976"/>
            <a:ext cx="499890" cy="506286"/>
          </a:xfrm>
          <a:prstGeom prst="rect">
            <a:avLst/>
          </a:prstGeom>
        </p:spPr>
      </p:pic>
      <p:sp>
        <p:nvSpPr>
          <p:cNvPr id="23" name="TextBox 22"/>
          <p:cNvSpPr txBox="1"/>
          <p:nvPr/>
        </p:nvSpPr>
        <p:spPr>
          <a:xfrm>
            <a:off x="270682" y="5865343"/>
            <a:ext cx="11645975" cy="461665"/>
          </a:xfrm>
          <a:prstGeom prst="rect">
            <a:avLst/>
          </a:prstGeom>
          <a:noFill/>
        </p:spPr>
        <p:txBody>
          <a:bodyPr wrap="square" rtlCol="0">
            <a:spAutoFit/>
          </a:bodyPr>
          <a:lstStyle/>
          <a:p>
            <a:r>
              <a:rPr lang="en-US" sz="1200" dirty="0" smtClean="0"/>
              <a:t>CTX Images: Left</a:t>
            </a:r>
            <a:r>
              <a:rPr lang="en-US" sz="1200" dirty="0"/>
              <a:t>: Composite of </a:t>
            </a:r>
            <a:r>
              <a:rPr lang="en-US" sz="1200" dirty="0" smtClean="0"/>
              <a:t>B12_014154_1247_XI_55S059W</a:t>
            </a:r>
            <a:r>
              <a:rPr lang="en-US" sz="1200" dirty="0"/>
              <a:t>, G16_024492_1237_XN_56S058W, G12_022725_1237_XN_56S058W, </a:t>
            </a:r>
            <a:r>
              <a:rPr lang="en-US" sz="1200" dirty="0" smtClean="0"/>
              <a:t>B11_014088_1230_XN_57S057W.    </a:t>
            </a:r>
          </a:p>
          <a:p>
            <a:r>
              <a:rPr lang="en-US" sz="1200" dirty="0"/>
              <a:t>Right: </a:t>
            </a:r>
            <a:r>
              <a:rPr lang="en-US" sz="1200" dirty="0" smtClean="0"/>
              <a:t>B11_014088_1230_XN_57S057W </a:t>
            </a:r>
            <a:endParaRPr lang="en-US" sz="1200" dirty="0"/>
          </a:p>
        </p:txBody>
      </p:sp>
      <p:grpSp>
        <p:nvGrpSpPr>
          <p:cNvPr id="2" name="Group 1"/>
          <p:cNvGrpSpPr/>
          <p:nvPr/>
        </p:nvGrpSpPr>
        <p:grpSpPr>
          <a:xfrm>
            <a:off x="2934269" y="495585"/>
            <a:ext cx="8982388" cy="5402937"/>
            <a:chOff x="2934269" y="495585"/>
            <a:chExt cx="8982388" cy="5402937"/>
          </a:xfrm>
        </p:grpSpPr>
        <p:sp>
          <p:nvSpPr>
            <p:cNvPr id="12" name="Rectangle 11"/>
            <p:cNvSpPr/>
            <p:nvPr/>
          </p:nvSpPr>
          <p:spPr>
            <a:xfrm>
              <a:off x="2934269" y="2890820"/>
              <a:ext cx="1369826" cy="1206171"/>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2934269" y="4087099"/>
              <a:ext cx="1461465" cy="177439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2934269" y="495587"/>
              <a:ext cx="1461465" cy="240127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4341143" y="495586"/>
              <a:ext cx="7575514" cy="23913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304095" y="4096991"/>
              <a:ext cx="7612562" cy="180153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rotWithShape="1">
            <a:blip r:embed="rId8" cstate="email">
              <a:extLst>
                <a:ext uri="{28A0092B-C50C-407E-A947-70E740481C1C}">
                  <a14:useLocalDpi xmlns:a14="http://schemas.microsoft.com/office/drawing/2010/main"/>
                </a:ext>
              </a:extLst>
            </a:blip>
            <a:srcRect/>
            <a:stretch/>
          </p:blipFill>
          <p:spPr>
            <a:xfrm>
              <a:off x="4395734" y="495585"/>
              <a:ext cx="7520923" cy="5402937"/>
            </a:xfrm>
            <a:prstGeom prst="rect">
              <a:avLst/>
            </a:prstGeom>
          </p:spPr>
        </p:pic>
      </p:grpSp>
      <p:grpSp>
        <p:nvGrpSpPr>
          <p:cNvPr id="15" name="Group 14"/>
          <p:cNvGrpSpPr/>
          <p:nvPr/>
        </p:nvGrpSpPr>
        <p:grpSpPr>
          <a:xfrm>
            <a:off x="6673755" y="2852382"/>
            <a:ext cx="2497541" cy="1583140"/>
            <a:chOff x="6673755" y="2852382"/>
            <a:chExt cx="2497541" cy="1583140"/>
          </a:xfrm>
        </p:grpSpPr>
        <p:sp>
          <p:nvSpPr>
            <p:cNvPr id="4" name="Freeform 3"/>
            <p:cNvSpPr/>
            <p:nvPr/>
          </p:nvSpPr>
          <p:spPr>
            <a:xfrm>
              <a:off x="8311487" y="2852382"/>
              <a:ext cx="859809" cy="1583140"/>
            </a:xfrm>
            <a:custGeom>
              <a:avLst/>
              <a:gdLst>
                <a:gd name="connsiteX0" fmla="*/ 95534 w 859809"/>
                <a:gd name="connsiteY0" fmla="*/ 0 h 1583140"/>
                <a:gd name="connsiteX1" fmla="*/ 191068 w 859809"/>
                <a:gd name="connsiteY1" fmla="*/ 13648 h 1583140"/>
                <a:gd name="connsiteX2" fmla="*/ 300250 w 859809"/>
                <a:gd name="connsiteY2" fmla="*/ 40943 h 1583140"/>
                <a:gd name="connsiteX3" fmla="*/ 518614 w 859809"/>
                <a:gd name="connsiteY3" fmla="*/ 54591 h 1583140"/>
                <a:gd name="connsiteX4" fmla="*/ 573206 w 859809"/>
                <a:gd name="connsiteY4" fmla="*/ 177421 h 1583140"/>
                <a:gd name="connsiteX5" fmla="*/ 709683 w 859809"/>
                <a:gd name="connsiteY5" fmla="*/ 272955 h 1583140"/>
                <a:gd name="connsiteX6" fmla="*/ 805217 w 859809"/>
                <a:gd name="connsiteY6" fmla="*/ 368490 h 1583140"/>
                <a:gd name="connsiteX7" fmla="*/ 846161 w 859809"/>
                <a:gd name="connsiteY7" fmla="*/ 450376 h 1583140"/>
                <a:gd name="connsiteX8" fmla="*/ 859809 w 859809"/>
                <a:gd name="connsiteY8" fmla="*/ 491319 h 1583140"/>
                <a:gd name="connsiteX9" fmla="*/ 846161 w 859809"/>
                <a:gd name="connsiteY9" fmla="*/ 777922 h 1583140"/>
                <a:gd name="connsiteX10" fmla="*/ 832513 w 859809"/>
                <a:gd name="connsiteY10" fmla="*/ 818866 h 1583140"/>
                <a:gd name="connsiteX11" fmla="*/ 818865 w 859809"/>
                <a:gd name="connsiteY11" fmla="*/ 873457 h 1583140"/>
                <a:gd name="connsiteX12" fmla="*/ 805217 w 859809"/>
                <a:gd name="connsiteY12" fmla="*/ 914400 h 1583140"/>
                <a:gd name="connsiteX13" fmla="*/ 777922 w 859809"/>
                <a:gd name="connsiteY13" fmla="*/ 1009934 h 1583140"/>
                <a:gd name="connsiteX14" fmla="*/ 764274 w 859809"/>
                <a:gd name="connsiteY14" fmla="*/ 1119117 h 1583140"/>
                <a:gd name="connsiteX15" fmla="*/ 696035 w 859809"/>
                <a:gd name="connsiteY15" fmla="*/ 1173708 h 1583140"/>
                <a:gd name="connsiteX16" fmla="*/ 627797 w 859809"/>
                <a:gd name="connsiteY16" fmla="*/ 1187355 h 1583140"/>
                <a:gd name="connsiteX17" fmla="*/ 559558 w 859809"/>
                <a:gd name="connsiteY17" fmla="*/ 1255594 h 1583140"/>
                <a:gd name="connsiteX18" fmla="*/ 545910 w 859809"/>
                <a:gd name="connsiteY18" fmla="*/ 1296537 h 1583140"/>
                <a:gd name="connsiteX19" fmla="*/ 423080 w 859809"/>
                <a:gd name="connsiteY19" fmla="*/ 1364776 h 1583140"/>
                <a:gd name="connsiteX20" fmla="*/ 341194 w 859809"/>
                <a:gd name="connsiteY20" fmla="*/ 1419367 h 1583140"/>
                <a:gd name="connsiteX21" fmla="*/ 136477 w 859809"/>
                <a:gd name="connsiteY21" fmla="*/ 1487606 h 1583140"/>
                <a:gd name="connsiteX22" fmla="*/ 95534 w 859809"/>
                <a:gd name="connsiteY22" fmla="*/ 1501254 h 1583140"/>
                <a:gd name="connsiteX23" fmla="*/ 54591 w 859809"/>
                <a:gd name="connsiteY23" fmla="*/ 1514902 h 1583140"/>
                <a:gd name="connsiteX24" fmla="*/ 0 w 859809"/>
                <a:gd name="connsiteY24" fmla="*/ 1583140 h 1583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59809" h="1583140">
                  <a:moveTo>
                    <a:pt x="95534" y="0"/>
                  </a:moveTo>
                  <a:cubicBezTo>
                    <a:pt x="127379" y="4549"/>
                    <a:pt x="159525" y="7339"/>
                    <a:pt x="191068" y="13648"/>
                  </a:cubicBezTo>
                  <a:cubicBezTo>
                    <a:pt x="227854" y="21005"/>
                    <a:pt x="262809" y="38603"/>
                    <a:pt x="300250" y="40943"/>
                  </a:cubicBezTo>
                  <a:lnTo>
                    <a:pt x="518614" y="54591"/>
                  </a:lnTo>
                  <a:cubicBezTo>
                    <a:pt x="551097" y="152039"/>
                    <a:pt x="529950" y="112538"/>
                    <a:pt x="573206" y="177421"/>
                  </a:cubicBezTo>
                  <a:cubicBezTo>
                    <a:pt x="612099" y="294103"/>
                    <a:pt x="571951" y="255739"/>
                    <a:pt x="709683" y="272955"/>
                  </a:cubicBezTo>
                  <a:cubicBezTo>
                    <a:pt x="772254" y="366812"/>
                    <a:pt x="733152" y="344468"/>
                    <a:pt x="805217" y="368490"/>
                  </a:cubicBezTo>
                  <a:cubicBezTo>
                    <a:pt x="839522" y="471401"/>
                    <a:pt x="793247" y="344551"/>
                    <a:pt x="846161" y="450376"/>
                  </a:cubicBezTo>
                  <a:cubicBezTo>
                    <a:pt x="852595" y="463243"/>
                    <a:pt x="855260" y="477671"/>
                    <a:pt x="859809" y="491319"/>
                  </a:cubicBezTo>
                  <a:cubicBezTo>
                    <a:pt x="855260" y="586853"/>
                    <a:pt x="854104" y="682610"/>
                    <a:pt x="846161" y="777922"/>
                  </a:cubicBezTo>
                  <a:cubicBezTo>
                    <a:pt x="844966" y="792259"/>
                    <a:pt x="836465" y="805033"/>
                    <a:pt x="832513" y="818866"/>
                  </a:cubicBezTo>
                  <a:cubicBezTo>
                    <a:pt x="827360" y="836901"/>
                    <a:pt x="824018" y="855422"/>
                    <a:pt x="818865" y="873457"/>
                  </a:cubicBezTo>
                  <a:cubicBezTo>
                    <a:pt x="814913" y="887289"/>
                    <a:pt x="809169" y="900568"/>
                    <a:pt x="805217" y="914400"/>
                  </a:cubicBezTo>
                  <a:cubicBezTo>
                    <a:pt x="770944" y="1034358"/>
                    <a:pt x="810645" y="911767"/>
                    <a:pt x="777922" y="1009934"/>
                  </a:cubicBezTo>
                  <a:cubicBezTo>
                    <a:pt x="773373" y="1046328"/>
                    <a:pt x="773924" y="1083732"/>
                    <a:pt x="764274" y="1119117"/>
                  </a:cubicBezTo>
                  <a:cubicBezTo>
                    <a:pt x="752940" y="1160676"/>
                    <a:pt x="731542" y="1164832"/>
                    <a:pt x="696035" y="1173708"/>
                  </a:cubicBezTo>
                  <a:cubicBezTo>
                    <a:pt x="673531" y="1179334"/>
                    <a:pt x="650543" y="1182806"/>
                    <a:pt x="627797" y="1187355"/>
                  </a:cubicBezTo>
                  <a:cubicBezTo>
                    <a:pt x="586853" y="1214651"/>
                    <a:pt x="582304" y="1210101"/>
                    <a:pt x="559558" y="1255594"/>
                  </a:cubicBezTo>
                  <a:cubicBezTo>
                    <a:pt x="553124" y="1268461"/>
                    <a:pt x="553890" y="1284567"/>
                    <a:pt x="545910" y="1296537"/>
                  </a:cubicBezTo>
                  <a:cubicBezTo>
                    <a:pt x="494507" y="1373642"/>
                    <a:pt x="508543" y="1307801"/>
                    <a:pt x="423080" y="1364776"/>
                  </a:cubicBezTo>
                  <a:cubicBezTo>
                    <a:pt x="395785" y="1382973"/>
                    <a:pt x="372315" y="1408993"/>
                    <a:pt x="341194" y="1419367"/>
                  </a:cubicBezTo>
                  <a:lnTo>
                    <a:pt x="136477" y="1487606"/>
                  </a:lnTo>
                  <a:lnTo>
                    <a:pt x="95534" y="1501254"/>
                  </a:lnTo>
                  <a:lnTo>
                    <a:pt x="54591" y="1514902"/>
                  </a:lnTo>
                  <a:cubicBezTo>
                    <a:pt x="20158" y="1566551"/>
                    <a:pt x="38893" y="1544247"/>
                    <a:pt x="0" y="1583140"/>
                  </a:cubicBezTo>
                </a:path>
              </a:pathLst>
            </a:cu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7915701" y="2866030"/>
              <a:ext cx="914400" cy="1528549"/>
            </a:xfrm>
            <a:custGeom>
              <a:avLst/>
              <a:gdLst>
                <a:gd name="connsiteX0" fmla="*/ 0 w 914400"/>
                <a:gd name="connsiteY0" fmla="*/ 1528549 h 1528549"/>
                <a:gd name="connsiteX1" fmla="*/ 122830 w 914400"/>
                <a:gd name="connsiteY1" fmla="*/ 1514901 h 1528549"/>
                <a:gd name="connsiteX2" fmla="*/ 136478 w 914400"/>
                <a:gd name="connsiteY2" fmla="*/ 1473958 h 1528549"/>
                <a:gd name="connsiteX3" fmla="*/ 177421 w 914400"/>
                <a:gd name="connsiteY3" fmla="*/ 1446663 h 1528549"/>
                <a:gd name="connsiteX4" fmla="*/ 191069 w 914400"/>
                <a:gd name="connsiteY4" fmla="*/ 1405719 h 1528549"/>
                <a:gd name="connsiteX5" fmla="*/ 354842 w 914400"/>
                <a:gd name="connsiteY5" fmla="*/ 1323833 h 1528549"/>
                <a:gd name="connsiteX6" fmla="*/ 450377 w 914400"/>
                <a:gd name="connsiteY6" fmla="*/ 1296537 h 1528549"/>
                <a:gd name="connsiteX7" fmla="*/ 532263 w 914400"/>
                <a:gd name="connsiteY7" fmla="*/ 1241946 h 1528549"/>
                <a:gd name="connsiteX8" fmla="*/ 573206 w 914400"/>
                <a:gd name="connsiteY8" fmla="*/ 1214651 h 1528549"/>
                <a:gd name="connsiteX9" fmla="*/ 614150 w 914400"/>
                <a:gd name="connsiteY9" fmla="*/ 1201003 h 1528549"/>
                <a:gd name="connsiteX10" fmla="*/ 655093 w 914400"/>
                <a:gd name="connsiteY10" fmla="*/ 1160060 h 1528549"/>
                <a:gd name="connsiteX11" fmla="*/ 668741 w 914400"/>
                <a:gd name="connsiteY11" fmla="*/ 1119116 h 1528549"/>
                <a:gd name="connsiteX12" fmla="*/ 709684 w 914400"/>
                <a:gd name="connsiteY12" fmla="*/ 1091821 h 1528549"/>
                <a:gd name="connsiteX13" fmla="*/ 723332 w 914400"/>
                <a:gd name="connsiteY13" fmla="*/ 1037230 h 1528549"/>
                <a:gd name="connsiteX14" fmla="*/ 764275 w 914400"/>
                <a:gd name="connsiteY14" fmla="*/ 955343 h 1528549"/>
                <a:gd name="connsiteX15" fmla="*/ 805218 w 914400"/>
                <a:gd name="connsiteY15" fmla="*/ 928048 h 1528549"/>
                <a:gd name="connsiteX16" fmla="*/ 900753 w 914400"/>
                <a:gd name="connsiteY16" fmla="*/ 805218 h 1528549"/>
                <a:gd name="connsiteX17" fmla="*/ 914400 w 914400"/>
                <a:gd name="connsiteY17" fmla="*/ 764274 h 1528549"/>
                <a:gd name="connsiteX18" fmla="*/ 887105 w 914400"/>
                <a:gd name="connsiteY18" fmla="*/ 545910 h 1528549"/>
                <a:gd name="connsiteX19" fmla="*/ 859809 w 914400"/>
                <a:gd name="connsiteY19" fmla="*/ 464024 h 1528549"/>
                <a:gd name="connsiteX20" fmla="*/ 805218 w 914400"/>
                <a:gd name="connsiteY20" fmla="*/ 382137 h 1528549"/>
                <a:gd name="connsiteX21" fmla="*/ 764275 w 914400"/>
                <a:gd name="connsiteY21" fmla="*/ 354842 h 1528549"/>
                <a:gd name="connsiteX22" fmla="*/ 682389 w 914400"/>
                <a:gd name="connsiteY22" fmla="*/ 327546 h 1528549"/>
                <a:gd name="connsiteX23" fmla="*/ 614150 w 914400"/>
                <a:gd name="connsiteY23" fmla="*/ 259307 h 1528549"/>
                <a:gd name="connsiteX24" fmla="*/ 586854 w 914400"/>
                <a:gd name="connsiteY24" fmla="*/ 218364 h 1528549"/>
                <a:gd name="connsiteX25" fmla="*/ 491320 w 914400"/>
                <a:gd name="connsiteY25" fmla="*/ 150125 h 1528549"/>
                <a:gd name="connsiteX26" fmla="*/ 423081 w 914400"/>
                <a:gd name="connsiteY26" fmla="*/ 95534 h 1528549"/>
                <a:gd name="connsiteX27" fmla="*/ 382138 w 914400"/>
                <a:gd name="connsiteY27" fmla="*/ 54591 h 1528549"/>
                <a:gd name="connsiteX28" fmla="*/ 341195 w 914400"/>
                <a:gd name="connsiteY28" fmla="*/ 40943 h 1528549"/>
                <a:gd name="connsiteX29" fmla="*/ 300251 w 914400"/>
                <a:gd name="connsiteY29" fmla="*/ 13648 h 1528549"/>
                <a:gd name="connsiteX30" fmla="*/ 259308 w 914400"/>
                <a:gd name="connsiteY30" fmla="*/ 0 h 1528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14400" h="1528549">
                  <a:moveTo>
                    <a:pt x="0" y="1528549"/>
                  </a:moveTo>
                  <a:cubicBezTo>
                    <a:pt x="40943" y="1524000"/>
                    <a:pt x="84581" y="1530201"/>
                    <a:pt x="122830" y="1514901"/>
                  </a:cubicBezTo>
                  <a:cubicBezTo>
                    <a:pt x="136187" y="1509558"/>
                    <a:pt x="127491" y="1485191"/>
                    <a:pt x="136478" y="1473958"/>
                  </a:cubicBezTo>
                  <a:cubicBezTo>
                    <a:pt x="146725" y="1461150"/>
                    <a:pt x="163773" y="1455761"/>
                    <a:pt x="177421" y="1446663"/>
                  </a:cubicBezTo>
                  <a:cubicBezTo>
                    <a:pt x="181970" y="1433015"/>
                    <a:pt x="180896" y="1415892"/>
                    <a:pt x="191069" y="1405719"/>
                  </a:cubicBezTo>
                  <a:cubicBezTo>
                    <a:pt x="235545" y="1361243"/>
                    <a:pt x="295641" y="1338633"/>
                    <a:pt x="354842" y="1323833"/>
                  </a:cubicBezTo>
                  <a:cubicBezTo>
                    <a:pt x="367691" y="1320621"/>
                    <a:pt x="434358" y="1305436"/>
                    <a:pt x="450377" y="1296537"/>
                  </a:cubicBezTo>
                  <a:cubicBezTo>
                    <a:pt x="479054" y="1280605"/>
                    <a:pt x="504968" y="1260143"/>
                    <a:pt x="532263" y="1241946"/>
                  </a:cubicBezTo>
                  <a:cubicBezTo>
                    <a:pt x="545911" y="1232848"/>
                    <a:pt x="557645" y="1219838"/>
                    <a:pt x="573206" y="1214651"/>
                  </a:cubicBezTo>
                  <a:lnTo>
                    <a:pt x="614150" y="1201003"/>
                  </a:lnTo>
                  <a:cubicBezTo>
                    <a:pt x="627798" y="1187355"/>
                    <a:pt x="644387" y="1176119"/>
                    <a:pt x="655093" y="1160060"/>
                  </a:cubicBezTo>
                  <a:cubicBezTo>
                    <a:pt x="663073" y="1148090"/>
                    <a:pt x="659754" y="1130350"/>
                    <a:pt x="668741" y="1119116"/>
                  </a:cubicBezTo>
                  <a:cubicBezTo>
                    <a:pt x="678987" y="1106308"/>
                    <a:pt x="696036" y="1100919"/>
                    <a:pt x="709684" y="1091821"/>
                  </a:cubicBezTo>
                  <a:cubicBezTo>
                    <a:pt x="714233" y="1073624"/>
                    <a:pt x="718179" y="1055265"/>
                    <a:pt x="723332" y="1037230"/>
                  </a:cubicBezTo>
                  <a:cubicBezTo>
                    <a:pt x="732212" y="1006150"/>
                    <a:pt x="740350" y="979268"/>
                    <a:pt x="764275" y="955343"/>
                  </a:cubicBezTo>
                  <a:cubicBezTo>
                    <a:pt x="775873" y="943745"/>
                    <a:pt x="791570" y="937146"/>
                    <a:pt x="805218" y="928048"/>
                  </a:cubicBezTo>
                  <a:cubicBezTo>
                    <a:pt x="870515" y="830102"/>
                    <a:pt x="836612" y="869358"/>
                    <a:pt x="900753" y="805218"/>
                  </a:cubicBezTo>
                  <a:cubicBezTo>
                    <a:pt x="905302" y="791570"/>
                    <a:pt x="914400" y="778660"/>
                    <a:pt x="914400" y="764274"/>
                  </a:cubicBezTo>
                  <a:cubicBezTo>
                    <a:pt x="914400" y="684931"/>
                    <a:pt x="908833" y="618336"/>
                    <a:pt x="887105" y="545910"/>
                  </a:cubicBezTo>
                  <a:cubicBezTo>
                    <a:pt x="878837" y="518352"/>
                    <a:pt x="875769" y="487964"/>
                    <a:pt x="859809" y="464024"/>
                  </a:cubicBezTo>
                  <a:cubicBezTo>
                    <a:pt x="841612" y="436728"/>
                    <a:pt x="832514" y="400334"/>
                    <a:pt x="805218" y="382137"/>
                  </a:cubicBezTo>
                  <a:cubicBezTo>
                    <a:pt x="791570" y="373039"/>
                    <a:pt x="779264" y="361504"/>
                    <a:pt x="764275" y="354842"/>
                  </a:cubicBezTo>
                  <a:cubicBezTo>
                    <a:pt x="737983" y="343157"/>
                    <a:pt x="682389" y="327546"/>
                    <a:pt x="682389" y="327546"/>
                  </a:cubicBezTo>
                  <a:cubicBezTo>
                    <a:pt x="609600" y="218365"/>
                    <a:pt x="705135" y="350292"/>
                    <a:pt x="614150" y="259307"/>
                  </a:cubicBezTo>
                  <a:cubicBezTo>
                    <a:pt x="602552" y="247709"/>
                    <a:pt x="597355" y="230965"/>
                    <a:pt x="586854" y="218364"/>
                  </a:cubicBezTo>
                  <a:cubicBezTo>
                    <a:pt x="547333" y="170939"/>
                    <a:pt x="546511" y="177721"/>
                    <a:pt x="491320" y="150125"/>
                  </a:cubicBezTo>
                  <a:cubicBezTo>
                    <a:pt x="430273" y="58557"/>
                    <a:pt x="502187" y="148272"/>
                    <a:pt x="423081" y="95534"/>
                  </a:cubicBezTo>
                  <a:cubicBezTo>
                    <a:pt x="407022" y="84828"/>
                    <a:pt x="398197" y="65297"/>
                    <a:pt x="382138" y="54591"/>
                  </a:cubicBezTo>
                  <a:cubicBezTo>
                    <a:pt x="370168" y="46611"/>
                    <a:pt x="354062" y="47377"/>
                    <a:pt x="341195" y="40943"/>
                  </a:cubicBezTo>
                  <a:cubicBezTo>
                    <a:pt x="326524" y="33608"/>
                    <a:pt x="314922" y="20983"/>
                    <a:pt x="300251" y="13648"/>
                  </a:cubicBezTo>
                  <a:cubicBezTo>
                    <a:pt x="287384" y="7214"/>
                    <a:pt x="259308" y="0"/>
                    <a:pt x="259308" y="0"/>
                  </a:cubicBezTo>
                </a:path>
              </a:pathLst>
            </a:cu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6823881" y="2975212"/>
              <a:ext cx="1449086" cy="1296537"/>
            </a:xfrm>
            <a:custGeom>
              <a:avLst/>
              <a:gdLst>
                <a:gd name="connsiteX0" fmla="*/ 0 w 1449086"/>
                <a:gd name="connsiteY0" fmla="*/ 1296537 h 1296537"/>
                <a:gd name="connsiteX1" fmla="*/ 177420 w 1449086"/>
                <a:gd name="connsiteY1" fmla="*/ 1282889 h 1296537"/>
                <a:gd name="connsiteX2" fmla="*/ 259307 w 1449086"/>
                <a:gd name="connsiteY2" fmla="*/ 1255594 h 1296537"/>
                <a:gd name="connsiteX3" fmla="*/ 382137 w 1449086"/>
                <a:gd name="connsiteY3" fmla="*/ 1214651 h 1296537"/>
                <a:gd name="connsiteX4" fmla="*/ 464023 w 1449086"/>
                <a:gd name="connsiteY4" fmla="*/ 1187355 h 1296537"/>
                <a:gd name="connsiteX5" fmla="*/ 504967 w 1449086"/>
                <a:gd name="connsiteY5" fmla="*/ 1173707 h 1296537"/>
                <a:gd name="connsiteX6" fmla="*/ 545910 w 1449086"/>
                <a:gd name="connsiteY6" fmla="*/ 1146412 h 1296537"/>
                <a:gd name="connsiteX7" fmla="*/ 586853 w 1449086"/>
                <a:gd name="connsiteY7" fmla="*/ 1105469 h 1296537"/>
                <a:gd name="connsiteX8" fmla="*/ 736979 w 1449086"/>
                <a:gd name="connsiteY8" fmla="*/ 1064525 h 1296537"/>
                <a:gd name="connsiteX9" fmla="*/ 818865 w 1449086"/>
                <a:gd name="connsiteY9" fmla="*/ 1037230 h 1296537"/>
                <a:gd name="connsiteX10" fmla="*/ 887104 w 1449086"/>
                <a:gd name="connsiteY10" fmla="*/ 968991 h 1296537"/>
                <a:gd name="connsiteX11" fmla="*/ 968991 w 1449086"/>
                <a:gd name="connsiteY11" fmla="*/ 941695 h 1296537"/>
                <a:gd name="connsiteX12" fmla="*/ 1078173 w 1449086"/>
                <a:gd name="connsiteY12" fmla="*/ 955343 h 1296537"/>
                <a:gd name="connsiteX13" fmla="*/ 1255594 w 1449086"/>
                <a:gd name="connsiteY13" fmla="*/ 928048 h 1296537"/>
                <a:gd name="connsiteX14" fmla="*/ 1337480 w 1449086"/>
                <a:gd name="connsiteY14" fmla="*/ 846161 h 1296537"/>
                <a:gd name="connsiteX15" fmla="*/ 1419367 w 1449086"/>
                <a:gd name="connsiteY15" fmla="*/ 805218 h 1296537"/>
                <a:gd name="connsiteX16" fmla="*/ 1433015 w 1449086"/>
                <a:gd name="connsiteY16" fmla="*/ 600501 h 1296537"/>
                <a:gd name="connsiteX17" fmla="*/ 1405719 w 1449086"/>
                <a:gd name="connsiteY17" fmla="*/ 518615 h 1296537"/>
                <a:gd name="connsiteX18" fmla="*/ 1323832 w 1449086"/>
                <a:gd name="connsiteY18" fmla="*/ 477672 h 1296537"/>
                <a:gd name="connsiteX19" fmla="*/ 1241946 w 1449086"/>
                <a:gd name="connsiteY19" fmla="*/ 354842 h 1296537"/>
                <a:gd name="connsiteX20" fmla="*/ 1214650 w 1449086"/>
                <a:gd name="connsiteY20" fmla="*/ 313898 h 1296537"/>
                <a:gd name="connsiteX21" fmla="*/ 1173707 w 1449086"/>
                <a:gd name="connsiteY21" fmla="*/ 286603 h 1296537"/>
                <a:gd name="connsiteX22" fmla="*/ 1160059 w 1449086"/>
                <a:gd name="connsiteY22" fmla="*/ 245660 h 1296537"/>
                <a:gd name="connsiteX23" fmla="*/ 1119116 w 1449086"/>
                <a:gd name="connsiteY23" fmla="*/ 232012 h 1296537"/>
                <a:gd name="connsiteX24" fmla="*/ 1078173 w 1449086"/>
                <a:gd name="connsiteY24" fmla="*/ 204716 h 1296537"/>
                <a:gd name="connsiteX25" fmla="*/ 996286 w 1449086"/>
                <a:gd name="connsiteY25" fmla="*/ 177421 h 1296537"/>
                <a:gd name="connsiteX26" fmla="*/ 955343 w 1449086"/>
                <a:gd name="connsiteY26" fmla="*/ 163773 h 1296537"/>
                <a:gd name="connsiteX27" fmla="*/ 832513 w 1449086"/>
                <a:gd name="connsiteY27" fmla="*/ 81887 h 1296537"/>
                <a:gd name="connsiteX28" fmla="*/ 791570 w 1449086"/>
                <a:gd name="connsiteY28" fmla="*/ 54591 h 1296537"/>
                <a:gd name="connsiteX29" fmla="*/ 709683 w 1449086"/>
                <a:gd name="connsiteY29" fmla="*/ 27295 h 1296537"/>
                <a:gd name="connsiteX30" fmla="*/ 655092 w 1449086"/>
                <a:gd name="connsiteY30" fmla="*/ 0 h 1296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449086" h="1296537">
                  <a:moveTo>
                    <a:pt x="0" y="1296537"/>
                  </a:moveTo>
                  <a:cubicBezTo>
                    <a:pt x="59140" y="1291988"/>
                    <a:pt x="118831" y="1292140"/>
                    <a:pt x="177420" y="1282889"/>
                  </a:cubicBezTo>
                  <a:cubicBezTo>
                    <a:pt x="205840" y="1278402"/>
                    <a:pt x="232011" y="1264692"/>
                    <a:pt x="259307" y="1255594"/>
                  </a:cubicBezTo>
                  <a:lnTo>
                    <a:pt x="382137" y="1214651"/>
                  </a:lnTo>
                  <a:lnTo>
                    <a:pt x="464023" y="1187355"/>
                  </a:lnTo>
                  <a:cubicBezTo>
                    <a:pt x="477671" y="1182806"/>
                    <a:pt x="492997" y="1181687"/>
                    <a:pt x="504967" y="1173707"/>
                  </a:cubicBezTo>
                  <a:cubicBezTo>
                    <a:pt x="518615" y="1164609"/>
                    <a:pt x="533309" y="1156913"/>
                    <a:pt x="545910" y="1146412"/>
                  </a:cubicBezTo>
                  <a:cubicBezTo>
                    <a:pt x="560737" y="1134056"/>
                    <a:pt x="569981" y="1114842"/>
                    <a:pt x="586853" y="1105469"/>
                  </a:cubicBezTo>
                  <a:cubicBezTo>
                    <a:pt x="639879" y="1076010"/>
                    <a:pt x="681537" y="1079645"/>
                    <a:pt x="736979" y="1064525"/>
                  </a:cubicBezTo>
                  <a:cubicBezTo>
                    <a:pt x="764737" y="1056955"/>
                    <a:pt x="818865" y="1037230"/>
                    <a:pt x="818865" y="1037230"/>
                  </a:cubicBezTo>
                  <a:cubicBezTo>
                    <a:pt x="843766" y="999879"/>
                    <a:pt x="844007" y="988146"/>
                    <a:pt x="887104" y="968991"/>
                  </a:cubicBezTo>
                  <a:cubicBezTo>
                    <a:pt x="913396" y="957305"/>
                    <a:pt x="968991" y="941695"/>
                    <a:pt x="968991" y="941695"/>
                  </a:cubicBezTo>
                  <a:cubicBezTo>
                    <a:pt x="1005385" y="946244"/>
                    <a:pt x="1041496" y="955343"/>
                    <a:pt x="1078173" y="955343"/>
                  </a:cubicBezTo>
                  <a:cubicBezTo>
                    <a:pt x="1183723" y="955343"/>
                    <a:pt x="1185513" y="951407"/>
                    <a:pt x="1255594" y="928048"/>
                  </a:cubicBezTo>
                  <a:cubicBezTo>
                    <a:pt x="1282889" y="900752"/>
                    <a:pt x="1300859" y="858368"/>
                    <a:pt x="1337480" y="846161"/>
                  </a:cubicBezTo>
                  <a:cubicBezTo>
                    <a:pt x="1393984" y="827326"/>
                    <a:pt x="1366453" y="840493"/>
                    <a:pt x="1419367" y="805218"/>
                  </a:cubicBezTo>
                  <a:cubicBezTo>
                    <a:pt x="1453813" y="701878"/>
                    <a:pt x="1458252" y="726687"/>
                    <a:pt x="1433015" y="600501"/>
                  </a:cubicBezTo>
                  <a:cubicBezTo>
                    <a:pt x="1427372" y="572288"/>
                    <a:pt x="1433014" y="527714"/>
                    <a:pt x="1405719" y="518615"/>
                  </a:cubicBezTo>
                  <a:cubicBezTo>
                    <a:pt x="1349215" y="499780"/>
                    <a:pt x="1376746" y="512947"/>
                    <a:pt x="1323832" y="477672"/>
                  </a:cubicBezTo>
                  <a:lnTo>
                    <a:pt x="1241946" y="354842"/>
                  </a:lnTo>
                  <a:cubicBezTo>
                    <a:pt x="1232847" y="341194"/>
                    <a:pt x="1228298" y="322997"/>
                    <a:pt x="1214650" y="313898"/>
                  </a:cubicBezTo>
                  <a:lnTo>
                    <a:pt x="1173707" y="286603"/>
                  </a:lnTo>
                  <a:cubicBezTo>
                    <a:pt x="1169158" y="272955"/>
                    <a:pt x="1170231" y="255832"/>
                    <a:pt x="1160059" y="245660"/>
                  </a:cubicBezTo>
                  <a:cubicBezTo>
                    <a:pt x="1149887" y="235488"/>
                    <a:pt x="1131983" y="238446"/>
                    <a:pt x="1119116" y="232012"/>
                  </a:cubicBezTo>
                  <a:cubicBezTo>
                    <a:pt x="1104445" y="224676"/>
                    <a:pt x="1093162" y="211378"/>
                    <a:pt x="1078173" y="204716"/>
                  </a:cubicBezTo>
                  <a:cubicBezTo>
                    <a:pt x="1051881" y="193031"/>
                    <a:pt x="1023582" y="186519"/>
                    <a:pt x="996286" y="177421"/>
                  </a:cubicBezTo>
                  <a:cubicBezTo>
                    <a:pt x="982638" y="172872"/>
                    <a:pt x="967313" y="171753"/>
                    <a:pt x="955343" y="163773"/>
                  </a:cubicBezTo>
                  <a:lnTo>
                    <a:pt x="832513" y="81887"/>
                  </a:lnTo>
                  <a:cubicBezTo>
                    <a:pt x="818865" y="72788"/>
                    <a:pt x="807131" y="59778"/>
                    <a:pt x="791570" y="54591"/>
                  </a:cubicBezTo>
                  <a:lnTo>
                    <a:pt x="709683" y="27295"/>
                  </a:lnTo>
                  <a:cubicBezTo>
                    <a:pt x="662635" y="11613"/>
                    <a:pt x="678913" y="23821"/>
                    <a:pt x="655092" y="0"/>
                  </a:cubicBezTo>
                </a:path>
              </a:pathLst>
            </a:cu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6673755" y="2906973"/>
              <a:ext cx="1187355" cy="1050878"/>
            </a:xfrm>
            <a:custGeom>
              <a:avLst/>
              <a:gdLst>
                <a:gd name="connsiteX0" fmla="*/ 0 w 1187355"/>
                <a:gd name="connsiteY0" fmla="*/ 1050878 h 1050878"/>
                <a:gd name="connsiteX1" fmla="*/ 150126 w 1187355"/>
                <a:gd name="connsiteY1" fmla="*/ 1009934 h 1050878"/>
                <a:gd name="connsiteX2" fmla="*/ 232012 w 1187355"/>
                <a:gd name="connsiteY2" fmla="*/ 982639 h 1050878"/>
                <a:gd name="connsiteX3" fmla="*/ 327546 w 1187355"/>
                <a:gd name="connsiteY3" fmla="*/ 928048 h 1050878"/>
                <a:gd name="connsiteX4" fmla="*/ 409433 w 1187355"/>
                <a:gd name="connsiteY4" fmla="*/ 873457 h 1050878"/>
                <a:gd name="connsiteX5" fmla="*/ 614149 w 1187355"/>
                <a:gd name="connsiteY5" fmla="*/ 859809 h 1050878"/>
                <a:gd name="connsiteX6" fmla="*/ 709684 w 1187355"/>
                <a:gd name="connsiteY6" fmla="*/ 846161 h 1050878"/>
                <a:gd name="connsiteX7" fmla="*/ 887105 w 1187355"/>
                <a:gd name="connsiteY7" fmla="*/ 818866 h 1050878"/>
                <a:gd name="connsiteX8" fmla="*/ 1023582 w 1187355"/>
                <a:gd name="connsiteY8" fmla="*/ 791570 h 1050878"/>
                <a:gd name="connsiteX9" fmla="*/ 1105469 w 1187355"/>
                <a:gd name="connsiteY9" fmla="*/ 777923 h 1050878"/>
                <a:gd name="connsiteX10" fmla="*/ 1173708 w 1187355"/>
                <a:gd name="connsiteY10" fmla="*/ 696036 h 1050878"/>
                <a:gd name="connsiteX11" fmla="*/ 1187355 w 1187355"/>
                <a:gd name="connsiteY11" fmla="*/ 641445 h 1050878"/>
                <a:gd name="connsiteX12" fmla="*/ 1146412 w 1187355"/>
                <a:gd name="connsiteY12" fmla="*/ 450376 h 1050878"/>
                <a:gd name="connsiteX13" fmla="*/ 1105469 w 1187355"/>
                <a:gd name="connsiteY13" fmla="*/ 423081 h 1050878"/>
                <a:gd name="connsiteX14" fmla="*/ 982639 w 1187355"/>
                <a:gd name="connsiteY14" fmla="*/ 409433 h 1050878"/>
                <a:gd name="connsiteX15" fmla="*/ 859809 w 1187355"/>
                <a:gd name="connsiteY15" fmla="*/ 327546 h 1050878"/>
                <a:gd name="connsiteX16" fmla="*/ 818866 w 1187355"/>
                <a:gd name="connsiteY16" fmla="*/ 300251 h 1050878"/>
                <a:gd name="connsiteX17" fmla="*/ 723332 w 1187355"/>
                <a:gd name="connsiteY17" fmla="*/ 272955 h 1050878"/>
                <a:gd name="connsiteX18" fmla="*/ 627797 w 1187355"/>
                <a:gd name="connsiteY18" fmla="*/ 259308 h 1050878"/>
                <a:gd name="connsiteX19" fmla="*/ 586854 w 1187355"/>
                <a:gd name="connsiteY19" fmla="*/ 177421 h 1050878"/>
                <a:gd name="connsiteX20" fmla="*/ 559558 w 1187355"/>
                <a:gd name="connsiteY20" fmla="*/ 136478 h 1050878"/>
                <a:gd name="connsiteX21" fmla="*/ 532263 w 1187355"/>
                <a:gd name="connsiteY21" fmla="*/ 54591 h 1050878"/>
                <a:gd name="connsiteX22" fmla="*/ 477672 w 1187355"/>
                <a:gd name="connsiteY22" fmla="*/ 0 h 1050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87355" h="1050878">
                  <a:moveTo>
                    <a:pt x="0" y="1050878"/>
                  </a:moveTo>
                  <a:cubicBezTo>
                    <a:pt x="236618" y="1021300"/>
                    <a:pt x="28952" y="1063789"/>
                    <a:pt x="150126" y="1009934"/>
                  </a:cubicBezTo>
                  <a:cubicBezTo>
                    <a:pt x="176418" y="998249"/>
                    <a:pt x="208073" y="998599"/>
                    <a:pt x="232012" y="982639"/>
                  </a:cubicBezTo>
                  <a:cubicBezTo>
                    <a:pt x="373619" y="888232"/>
                    <a:pt x="154422" y="1031921"/>
                    <a:pt x="327546" y="928048"/>
                  </a:cubicBezTo>
                  <a:cubicBezTo>
                    <a:pt x="355676" y="911170"/>
                    <a:pt x="376700" y="875639"/>
                    <a:pt x="409433" y="873457"/>
                  </a:cubicBezTo>
                  <a:lnTo>
                    <a:pt x="614149" y="859809"/>
                  </a:lnTo>
                  <a:cubicBezTo>
                    <a:pt x="645994" y="855260"/>
                    <a:pt x="677736" y="849920"/>
                    <a:pt x="709684" y="846161"/>
                  </a:cubicBezTo>
                  <a:cubicBezTo>
                    <a:pt x="872815" y="826969"/>
                    <a:pt x="798905" y="848266"/>
                    <a:pt x="887105" y="818866"/>
                  </a:cubicBezTo>
                  <a:cubicBezTo>
                    <a:pt x="939420" y="740393"/>
                    <a:pt x="887670" y="791570"/>
                    <a:pt x="1023582" y="791570"/>
                  </a:cubicBezTo>
                  <a:cubicBezTo>
                    <a:pt x="1051254" y="791570"/>
                    <a:pt x="1078173" y="782472"/>
                    <a:pt x="1105469" y="777923"/>
                  </a:cubicBezTo>
                  <a:cubicBezTo>
                    <a:pt x="1130060" y="753331"/>
                    <a:pt x="1159459" y="729285"/>
                    <a:pt x="1173708" y="696036"/>
                  </a:cubicBezTo>
                  <a:cubicBezTo>
                    <a:pt x="1181097" y="678796"/>
                    <a:pt x="1182806" y="659642"/>
                    <a:pt x="1187355" y="641445"/>
                  </a:cubicBezTo>
                  <a:cubicBezTo>
                    <a:pt x="1180673" y="567935"/>
                    <a:pt x="1198822" y="502786"/>
                    <a:pt x="1146412" y="450376"/>
                  </a:cubicBezTo>
                  <a:cubicBezTo>
                    <a:pt x="1134814" y="438778"/>
                    <a:pt x="1121382" y="427059"/>
                    <a:pt x="1105469" y="423081"/>
                  </a:cubicBezTo>
                  <a:cubicBezTo>
                    <a:pt x="1065504" y="413090"/>
                    <a:pt x="1023582" y="413982"/>
                    <a:pt x="982639" y="409433"/>
                  </a:cubicBezTo>
                  <a:lnTo>
                    <a:pt x="859809" y="327546"/>
                  </a:lnTo>
                  <a:cubicBezTo>
                    <a:pt x="846161" y="318448"/>
                    <a:pt x="834427" y="305438"/>
                    <a:pt x="818866" y="300251"/>
                  </a:cubicBezTo>
                  <a:cubicBezTo>
                    <a:pt x="783788" y="288558"/>
                    <a:pt x="761032" y="279809"/>
                    <a:pt x="723332" y="272955"/>
                  </a:cubicBezTo>
                  <a:cubicBezTo>
                    <a:pt x="691683" y="267201"/>
                    <a:pt x="659642" y="263857"/>
                    <a:pt x="627797" y="259308"/>
                  </a:cubicBezTo>
                  <a:cubicBezTo>
                    <a:pt x="549563" y="141953"/>
                    <a:pt x="643366" y="290443"/>
                    <a:pt x="586854" y="177421"/>
                  </a:cubicBezTo>
                  <a:cubicBezTo>
                    <a:pt x="579518" y="162750"/>
                    <a:pt x="568657" y="150126"/>
                    <a:pt x="559558" y="136478"/>
                  </a:cubicBezTo>
                  <a:cubicBezTo>
                    <a:pt x="550460" y="109182"/>
                    <a:pt x="556203" y="70551"/>
                    <a:pt x="532263" y="54591"/>
                  </a:cubicBezTo>
                  <a:cubicBezTo>
                    <a:pt x="482856" y="21653"/>
                    <a:pt x="498655" y="41967"/>
                    <a:pt x="477672" y="0"/>
                  </a:cubicBezTo>
                </a:path>
              </a:pathLst>
            </a:cu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0" name="Title 1"/>
          <p:cNvSpPr>
            <a:spLocks noGrp="1"/>
          </p:cNvSpPr>
          <p:nvPr>
            <p:ph type="title"/>
          </p:nvPr>
        </p:nvSpPr>
        <p:spPr>
          <a:xfrm>
            <a:off x="838200" y="365125"/>
            <a:ext cx="10515600" cy="1325563"/>
          </a:xfrm>
        </p:spPr>
        <p:txBody>
          <a:bodyPr/>
          <a:lstStyle/>
          <a:p>
            <a:r>
              <a:rPr lang="en-US" dirty="0" smtClean="0"/>
              <a:t>Imagery</a:t>
            </a:r>
            <a:endParaRPr lang="en-US" dirty="0"/>
          </a:p>
        </p:txBody>
      </p:sp>
    </p:spTree>
    <p:extLst>
      <p:ext uri="{BB962C8B-B14F-4D97-AF65-F5344CB8AC3E}">
        <p14:creationId xmlns:p14="http://schemas.microsoft.com/office/powerpoint/2010/main" val="1430605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Picture 4" descr="ua_logo_l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70682" y="6277307"/>
            <a:ext cx="553566" cy="47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AZSGC_sunset"/>
          <p:cNvPicPr>
            <a:picLocks noChangeAspect="1" noChangeArrowheads="1"/>
          </p:cNvPicPr>
          <p:nvPr/>
        </p:nvPicPr>
        <p:blipFill>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l="12210" t="2715" r="13370" b="1530"/>
          <a:stretch>
            <a:fillRect/>
          </a:stretch>
        </p:blipFill>
        <p:spPr bwMode="auto">
          <a:xfrm>
            <a:off x="7908885" y="6160214"/>
            <a:ext cx="371976" cy="63822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6" name="Picture 6" descr="nasa-logo"/>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172585" y="6277307"/>
            <a:ext cx="472056" cy="40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1322916" y="6259976"/>
            <a:ext cx="499890" cy="506286"/>
          </a:xfrm>
          <a:prstGeom prst="rect">
            <a:avLst/>
          </a:prstGeom>
        </p:spPr>
      </p:pic>
      <p:pic>
        <p:nvPicPr>
          <p:cNvPr id="14" name="Content Placeholder 13"/>
          <p:cNvPicPr>
            <a:picLocks noGrp="1" noChangeAspect="1"/>
          </p:cNvPicPr>
          <p:nvPr>
            <p:ph idx="1"/>
          </p:nvPr>
        </p:nvPicPr>
        <p:blipFill rotWithShape="1">
          <a:blip r:embed="rId7">
            <a:extLst>
              <a:ext uri="{28A0092B-C50C-407E-A947-70E740481C1C}">
                <a14:useLocalDpi xmlns:a14="http://schemas.microsoft.com/office/drawing/2010/main" val="0"/>
              </a:ext>
            </a:extLst>
          </a:blip>
          <a:srcRect l="57448" t="15755" r="-1"/>
          <a:stretch/>
        </p:blipFill>
        <p:spPr>
          <a:xfrm>
            <a:off x="381180" y="365125"/>
            <a:ext cx="5791945" cy="5400190"/>
          </a:xfrm>
        </p:spPr>
      </p:pic>
      <p:pic>
        <p:nvPicPr>
          <p:cNvPr id="12" name="Picture 11"/>
          <p:cNvPicPr>
            <a:picLocks noChangeAspect="1"/>
          </p:cNvPicPr>
          <p:nvPr/>
        </p:nvPicPr>
        <p:blipFill>
          <a:blip r:embed="rId8"/>
          <a:stretch>
            <a:fillRect/>
          </a:stretch>
        </p:blipFill>
        <p:spPr>
          <a:xfrm>
            <a:off x="5812300" y="954947"/>
            <a:ext cx="5871441" cy="3377576"/>
          </a:xfrm>
          <a:prstGeom prst="rect">
            <a:avLst/>
          </a:prstGeom>
        </p:spPr>
      </p:pic>
      <p:sp>
        <p:nvSpPr>
          <p:cNvPr id="16" name="TextBox 15"/>
          <p:cNvSpPr txBox="1"/>
          <p:nvPr/>
        </p:nvSpPr>
        <p:spPr>
          <a:xfrm>
            <a:off x="4504433" y="3638481"/>
            <a:ext cx="362600" cy="461665"/>
          </a:xfrm>
          <a:prstGeom prst="rect">
            <a:avLst/>
          </a:prstGeom>
          <a:noFill/>
        </p:spPr>
        <p:txBody>
          <a:bodyPr wrap="none" rtlCol="0">
            <a:spAutoFit/>
          </a:bodyPr>
          <a:lstStyle/>
          <a:p>
            <a:r>
              <a:rPr lang="en-US" sz="2400" dirty="0" smtClean="0">
                <a:solidFill>
                  <a:schemeClr val="bg1"/>
                </a:solidFill>
              </a:rPr>
              <a:t>A</a:t>
            </a:r>
          </a:p>
        </p:txBody>
      </p:sp>
      <p:sp>
        <p:nvSpPr>
          <p:cNvPr id="17" name="TextBox 16"/>
          <p:cNvSpPr txBox="1"/>
          <p:nvPr/>
        </p:nvSpPr>
        <p:spPr>
          <a:xfrm>
            <a:off x="4076624" y="1759667"/>
            <a:ext cx="427809" cy="461665"/>
          </a:xfrm>
          <a:prstGeom prst="rect">
            <a:avLst/>
          </a:prstGeom>
          <a:noFill/>
        </p:spPr>
        <p:txBody>
          <a:bodyPr wrap="none" rtlCol="0">
            <a:spAutoFit/>
          </a:bodyPr>
          <a:lstStyle/>
          <a:p>
            <a:r>
              <a:rPr lang="en-US" sz="2400" dirty="0" smtClean="0">
                <a:solidFill>
                  <a:schemeClr val="bg1"/>
                </a:solidFill>
              </a:rPr>
              <a:t>A’</a:t>
            </a:r>
          </a:p>
        </p:txBody>
      </p:sp>
      <p:sp>
        <p:nvSpPr>
          <p:cNvPr id="18" name="TextBox 17"/>
          <p:cNvSpPr txBox="1"/>
          <p:nvPr/>
        </p:nvSpPr>
        <p:spPr>
          <a:xfrm>
            <a:off x="6573641" y="4094208"/>
            <a:ext cx="362600" cy="461665"/>
          </a:xfrm>
          <a:prstGeom prst="rect">
            <a:avLst/>
          </a:prstGeom>
          <a:noFill/>
        </p:spPr>
        <p:txBody>
          <a:bodyPr wrap="none" rtlCol="0">
            <a:spAutoFit/>
          </a:bodyPr>
          <a:lstStyle/>
          <a:p>
            <a:r>
              <a:rPr lang="en-US" sz="2400" dirty="0" smtClean="0"/>
              <a:t>A</a:t>
            </a:r>
          </a:p>
        </p:txBody>
      </p:sp>
      <p:sp>
        <p:nvSpPr>
          <p:cNvPr id="19" name="TextBox 18"/>
          <p:cNvSpPr txBox="1"/>
          <p:nvPr/>
        </p:nvSpPr>
        <p:spPr>
          <a:xfrm>
            <a:off x="11176436" y="4093443"/>
            <a:ext cx="427809" cy="461665"/>
          </a:xfrm>
          <a:prstGeom prst="rect">
            <a:avLst/>
          </a:prstGeom>
          <a:noFill/>
        </p:spPr>
        <p:txBody>
          <a:bodyPr wrap="none" rtlCol="0">
            <a:spAutoFit/>
          </a:bodyPr>
          <a:lstStyle/>
          <a:p>
            <a:r>
              <a:rPr lang="en-US" sz="2400" dirty="0" smtClean="0"/>
              <a:t>A’</a:t>
            </a:r>
          </a:p>
        </p:txBody>
      </p:sp>
      <p:sp>
        <p:nvSpPr>
          <p:cNvPr id="20" name="Title 1"/>
          <p:cNvSpPr txBox="1">
            <a:spLocks/>
          </p:cNvSpPr>
          <p:nvPr/>
        </p:nvSpPr>
        <p:spPr>
          <a:xfrm>
            <a:off x="6190429" y="4995529"/>
            <a:ext cx="5476008"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200" dirty="0" smtClean="0">
                <a:latin typeface="+mn-lt"/>
              </a:rPr>
              <a:t>Elevation Data from Mars Orbiter Laser Altimeter (MOLA) Precision Experiment Data Records (PEDR), Orbit 11894 with overlaid CTX images G12_022725_1237_XN_56S058W and </a:t>
            </a:r>
            <a:r>
              <a:rPr lang="en-US" sz="1200" dirty="0"/>
              <a:t>B11_014088_1230_XN_57S057W</a:t>
            </a:r>
          </a:p>
          <a:p>
            <a:endParaRPr lang="en-US" sz="1200" dirty="0">
              <a:latin typeface="+mn-lt"/>
            </a:endParaRPr>
          </a:p>
          <a:p>
            <a:endParaRPr lang="en-US" sz="1200" dirty="0">
              <a:latin typeface="+mn-lt"/>
            </a:endParaRPr>
          </a:p>
        </p:txBody>
      </p:sp>
    </p:spTree>
    <p:extLst>
      <p:ext uri="{BB962C8B-B14F-4D97-AF65-F5344CB8AC3E}">
        <p14:creationId xmlns:p14="http://schemas.microsoft.com/office/powerpoint/2010/main" val="11740716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173184"/>
            <a:ext cx="12192000" cy="5378289"/>
          </a:xfrm>
          <a:prstGeom prst="rect">
            <a:avLst/>
          </a:prstGeom>
        </p:spPr>
      </p:pic>
      <p:grpSp>
        <p:nvGrpSpPr>
          <p:cNvPr id="10" name="Group 9"/>
          <p:cNvGrpSpPr/>
          <p:nvPr/>
        </p:nvGrpSpPr>
        <p:grpSpPr>
          <a:xfrm>
            <a:off x="-2661299" y="907709"/>
            <a:ext cx="2389874" cy="689271"/>
            <a:chOff x="184932" y="134977"/>
            <a:chExt cx="2389874" cy="689271"/>
          </a:xfrm>
        </p:grpSpPr>
        <p:sp>
          <p:nvSpPr>
            <p:cNvPr id="11" name="Oval 10"/>
            <p:cNvSpPr/>
            <p:nvPr/>
          </p:nvSpPr>
          <p:spPr>
            <a:xfrm>
              <a:off x="184932" y="134977"/>
              <a:ext cx="425003" cy="412124"/>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p:cNvCxnSpPr/>
            <p:nvPr/>
          </p:nvCxnSpPr>
          <p:spPr>
            <a:xfrm>
              <a:off x="373487" y="333809"/>
              <a:ext cx="577529" cy="49043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37765" y="308051"/>
              <a:ext cx="1837041" cy="369332"/>
            </a:xfrm>
            <a:prstGeom prst="rect">
              <a:avLst/>
            </a:prstGeom>
            <a:noFill/>
          </p:spPr>
          <p:txBody>
            <a:bodyPr wrap="none" rtlCol="0">
              <a:spAutoFit/>
            </a:bodyPr>
            <a:lstStyle/>
            <a:p>
              <a:r>
                <a:rPr lang="en-US" dirty="0" smtClean="0"/>
                <a:t>Sunlight direction</a:t>
              </a:r>
            </a:p>
          </p:txBody>
        </p:sp>
      </p:grpSp>
      <p:pic>
        <p:nvPicPr>
          <p:cNvPr id="14" name="Picture 4" descr="ua_logo_l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70682" y="6277307"/>
            <a:ext cx="553566" cy="471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5" descr="AZSGC_sunset"/>
          <p:cNvPicPr>
            <a:picLocks noChangeAspect="1" noChangeArrowheads="1"/>
          </p:cNvPicPr>
          <p:nvPr/>
        </p:nvPicPr>
        <p:blipFill>
          <a:blip r:embed="rId5" cstate="email">
            <a:clrChange>
              <a:clrFrom>
                <a:srgbClr val="FFFFFF"/>
              </a:clrFrom>
              <a:clrTo>
                <a:srgbClr val="FFFFFF">
                  <a:alpha val="0"/>
                </a:srgbClr>
              </a:clrTo>
            </a:clrChange>
            <a:extLst>
              <a:ext uri="{28A0092B-C50C-407E-A947-70E740481C1C}">
                <a14:useLocalDpi xmlns:a14="http://schemas.microsoft.com/office/drawing/2010/main"/>
              </a:ext>
            </a:extLst>
          </a:blip>
          <a:srcRect l="12210" t="2715" r="13370" b="1530"/>
          <a:stretch>
            <a:fillRect/>
          </a:stretch>
        </p:blipFill>
        <p:spPr bwMode="auto">
          <a:xfrm>
            <a:off x="7908885" y="6160214"/>
            <a:ext cx="371976" cy="63822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16" name="Picture 6" descr="nasa-logo"/>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4172585" y="6277307"/>
            <a:ext cx="472056" cy="40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16"/>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322916" y="6259976"/>
            <a:ext cx="499890" cy="506286"/>
          </a:xfrm>
          <a:prstGeom prst="rect">
            <a:avLst/>
          </a:prstGeom>
        </p:spPr>
      </p:pic>
      <p:cxnSp>
        <p:nvCxnSpPr>
          <p:cNvPr id="18" name="Straight Arrow Connector 17"/>
          <p:cNvCxnSpPr/>
          <p:nvPr/>
        </p:nvCxnSpPr>
        <p:spPr>
          <a:xfrm flipH="1" flipV="1">
            <a:off x="2353208" y="4278722"/>
            <a:ext cx="639713" cy="15713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flipV="1">
            <a:off x="3180970" y="4727694"/>
            <a:ext cx="335714" cy="11377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310987" y="5884526"/>
            <a:ext cx="1772408" cy="369332"/>
          </a:xfrm>
          <a:prstGeom prst="rect">
            <a:avLst/>
          </a:prstGeom>
          <a:noFill/>
        </p:spPr>
        <p:txBody>
          <a:bodyPr wrap="none" rtlCol="0">
            <a:spAutoFit/>
          </a:bodyPr>
          <a:lstStyle/>
          <a:p>
            <a:r>
              <a:rPr lang="en-US" dirty="0" smtClean="0"/>
              <a:t>Esker Candidates</a:t>
            </a:r>
          </a:p>
        </p:txBody>
      </p:sp>
      <p:sp>
        <p:nvSpPr>
          <p:cNvPr id="29" name="TextBox 28"/>
          <p:cNvSpPr txBox="1"/>
          <p:nvPr/>
        </p:nvSpPr>
        <p:spPr>
          <a:xfrm>
            <a:off x="9427657" y="5588420"/>
            <a:ext cx="953594" cy="276999"/>
          </a:xfrm>
          <a:prstGeom prst="rect">
            <a:avLst/>
          </a:prstGeom>
          <a:noFill/>
        </p:spPr>
        <p:txBody>
          <a:bodyPr wrap="none" rtlCol="0">
            <a:spAutoFit/>
          </a:bodyPr>
          <a:lstStyle/>
          <a:p>
            <a:r>
              <a:rPr lang="en-US" sz="1200" dirty="0" smtClean="0"/>
              <a:t>CTX Image:  </a:t>
            </a:r>
            <a:endParaRPr lang="en-US" sz="1200" dirty="0"/>
          </a:p>
        </p:txBody>
      </p:sp>
      <p:cxnSp>
        <p:nvCxnSpPr>
          <p:cNvPr id="30" name="Straight Arrow Connector 29"/>
          <p:cNvCxnSpPr/>
          <p:nvPr/>
        </p:nvCxnSpPr>
        <p:spPr>
          <a:xfrm flipH="1" flipV="1">
            <a:off x="3962554" y="2895600"/>
            <a:ext cx="886204" cy="281973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V="1">
            <a:off x="7512148" y="3784209"/>
            <a:ext cx="1083212" cy="18869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3962554" y="5665454"/>
            <a:ext cx="2776979" cy="369332"/>
          </a:xfrm>
          <a:prstGeom prst="rect">
            <a:avLst/>
          </a:prstGeom>
          <a:noFill/>
        </p:spPr>
        <p:txBody>
          <a:bodyPr wrap="square" rtlCol="0">
            <a:spAutoFit/>
          </a:bodyPr>
          <a:lstStyle/>
          <a:p>
            <a:r>
              <a:rPr lang="en-US" dirty="0" smtClean="0"/>
              <a:t>Medial Moraine Candidate</a:t>
            </a:r>
          </a:p>
        </p:txBody>
      </p:sp>
      <p:sp>
        <p:nvSpPr>
          <p:cNvPr id="35" name="TextBox 34"/>
          <p:cNvSpPr txBox="1"/>
          <p:nvPr/>
        </p:nvSpPr>
        <p:spPr>
          <a:xfrm>
            <a:off x="6777609" y="5671177"/>
            <a:ext cx="2433423" cy="369332"/>
          </a:xfrm>
          <a:prstGeom prst="rect">
            <a:avLst/>
          </a:prstGeom>
          <a:noFill/>
        </p:spPr>
        <p:txBody>
          <a:bodyPr wrap="none" rtlCol="0">
            <a:spAutoFit/>
          </a:bodyPr>
          <a:lstStyle/>
          <a:p>
            <a:r>
              <a:rPr lang="en-US" dirty="0" smtClean="0"/>
              <a:t>Streamlined Formations</a:t>
            </a:r>
          </a:p>
        </p:txBody>
      </p:sp>
      <p:cxnSp>
        <p:nvCxnSpPr>
          <p:cNvPr id="19" name="Straight Arrow Connector 18"/>
          <p:cNvCxnSpPr/>
          <p:nvPr/>
        </p:nvCxnSpPr>
        <p:spPr>
          <a:xfrm flipV="1">
            <a:off x="8094873" y="4214191"/>
            <a:ext cx="1824870" cy="145698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2988" y="5654008"/>
            <a:ext cx="2396425" cy="369332"/>
          </a:xfrm>
          <a:prstGeom prst="rect">
            <a:avLst/>
          </a:prstGeom>
          <a:noFill/>
        </p:spPr>
        <p:txBody>
          <a:bodyPr wrap="none" rtlCol="0">
            <a:spAutoFit/>
          </a:bodyPr>
          <a:lstStyle/>
          <a:p>
            <a:r>
              <a:rPr lang="en-US" dirty="0" smtClean="0"/>
              <a:t>Streamlined formations</a:t>
            </a:r>
          </a:p>
        </p:txBody>
      </p:sp>
      <p:cxnSp>
        <p:nvCxnSpPr>
          <p:cNvPr id="26" name="Straight Arrow Connector 25"/>
          <p:cNvCxnSpPr/>
          <p:nvPr/>
        </p:nvCxnSpPr>
        <p:spPr>
          <a:xfrm flipH="1" flipV="1">
            <a:off x="596496" y="3784209"/>
            <a:ext cx="261506" cy="18698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26399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2649</TotalTime>
  <Words>1038</Words>
  <Application>Microsoft Office PowerPoint</Application>
  <PresentationFormat>Widescreen</PresentationFormat>
  <Paragraphs>90</Paragraphs>
  <Slides>14</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Identifying Ancient Glacial Features in The Circum-Argyre Region, Mars, Using HiRISE, CTX, and MOC Imagery</vt:lpstr>
      <vt:lpstr>Presentation Outline</vt:lpstr>
      <vt:lpstr>Question</vt:lpstr>
      <vt:lpstr>Research History</vt:lpstr>
      <vt:lpstr>Research Methods</vt:lpstr>
      <vt:lpstr>Region of Study</vt:lpstr>
      <vt:lpstr>Imagery</vt:lpstr>
      <vt:lpstr>PowerPoint Presentation</vt:lpstr>
      <vt:lpstr>PowerPoint Presentation</vt:lpstr>
      <vt:lpstr>MOLA Elevation Data with overlaid CTX image P14_006479_1246_XN_55S029W    </vt:lpstr>
      <vt:lpstr>MOLA Elevation Data with overlaid CTX image P14_006479_1246_XN_55S029W MOLA PEDR Orbits 11786, 11742, 11459, 11893 Accessed through the PDS Geosciences Node Mars Orbital Data Explorer, Washington University, St. Louis  http://ode.rsl.wustl.edu/mars/indextools.aspx</vt:lpstr>
      <vt:lpstr>50X vertically exaggerated MOLA Elevation Data with overlaid CTX image P14_006479_1246_XN_55S029W</vt:lpstr>
      <vt:lpstr>Conclusions and Future Work</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Ancient Glacial Features in The Circum-Argyre Region, Mars, Using HiRISE, CTX, and MOC Imagery</dc:title>
  <dc:creator>Alexander Prescott</dc:creator>
  <cp:lastModifiedBy>Alexander Prescott</cp:lastModifiedBy>
  <cp:revision>63</cp:revision>
  <cp:lastPrinted>2014-04-02T20:48:23Z</cp:lastPrinted>
  <dcterms:created xsi:type="dcterms:W3CDTF">2014-03-30T19:32:22Z</dcterms:created>
  <dcterms:modified xsi:type="dcterms:W3CDTF">2014-04-03T00:15:59Z</dcterms:modified>
</cp:coreProperties>
</file>